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47"/>
  </p:notesMasterIdLst>
  <p:handoutMasterIdLst>
    <p:handoutMasterId r:id="rId48"/>
  </p:handoutMasterIdLst>
  <p:sldIdLst>
    <p:sldId id="257" r:id="rId5"/>
    <p:sldId id="258" r:id="rId6"/>
    <p:sldId id="266" r:id="rId7"/>
    <p:sldId id="267" r:id="rId8"/>
    <p:sldId id="268" r:id="rId9"/>
    <p:sldId id="270" r:id="rId10"/>
    <p:sldId id="271" r:id="rId11"/>
    <p:sldId id="272" r:id="rId12"/>
    <p:sldId id="274" r:id="rId13"/>
    <p:sldId id="275" r:id="rId14"/>
    <p:sldId id="276" r:id="rId15"/>
    <p:sldId id="269" r:id="rId16"/>
    <p:sldId id="278" r:id="rId17"/>
    <p:sldId id="279" r:id="rId18"/>
    <p:sldId id="281" r:id="rId19"/>
    <p:sldId id="280" r:id="rId20"/>
    <p:sldId id="282" r:id="rId21"/>
    <p:sldId id="283" r:id="rId22"/>
    <p:sldId id="284" r:id="rId23"/>
    <p:sldId id="286" r:id="rId24"/>
    <p:sldId id="287" r:id="rId25"/>
    <p:sldId id="290" r:id="rId26"/>
    <p:sldId id="285" r:id="rId27"/>
    <p:sldId id="291" r:id="rId28"/>
    <p:sldId id="292" r:id="rId29"/>
    <p:sldId id="297" r:id="rId30"/>
    <p:sldId id="300" r:id="rId31"/>
    <p:sldId id="301" r:id="rId32"/>
    <p:sldId id="302" r:id="rId33"/>
    <p:sldId id="303" r:id="rId34"/>
    <p:sldId id="304" r:id="rId35"/>
    <p:sldId id="315" r:id="rId36"/>
    <p:sldId id="316" r:id="rId37"/>
    <p:sldId id="322" r:id="rId38"/>
    <p:sldId id="317" r:id="rId39"/>
    <p:sldId id="318" r:id="rId40"/>
    <p:sldId id="323" r:id="rId41"/>
    <p:sldId id="319" r:id="rId42"/>
    <p:sldId id="320" r:id="rId43"/>
    <p:sldId id="321" r:id="rId44"/>
    <p:sldId id="314" r:id="rId45"/>
    <p:sldId id="265" r:id="rId46"/>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0D5340-9F94-8C44-866D-56ADF31EC664}" name="Naomi Thiru" initials="NT" userId="S::naomi.thiru@kuleuven.be::119b7293-8895-4190-8fcf-247b4dd1b698" providerId="AD"/>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869B1"/>
    <a:srgbClr val="F3A22F"/>
    <a:srgbClr val="FFD400"/>
    <a:srgbClr val="BCDD55"/>
    <a:srgbClr val="F46528"/>
    <a:srgbClr val="F46524"/>
    <a:srgbClr val="3FB3F8"/>
    <a:srgbClr val="CE3A41"/>
    <a:srgbClr val="0E14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205D9-8DD1-1977-EE90-6668CC83C1E6}" v="41" dt="2025-10-22T08:14:23.846"/>
    <p1510:client id="{7A7BE5EB-C805-46AD-95AE-7664AAEFF622}" v="29" dt="2025-10-22T13:32:29.82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09" autoAdjust="0"/>
  </p:normalViewPr>
  <p:slideViewPr>
    <p:cSldViewPr snapToGrid="0">
      <p:cViewPr varScale="1">
        <p:scale>
          <a:sx n="83" d="100"/>
          <a:sy n="83" d="100"/>
        </p:scale>
        <p:origin x="658" y="10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omi Thiru" userId="S::naomi.thiru@kuleuven.be::119b7293-8895-4190-8fcf-247b4dd1b698" providerId="AD" clId="Web-{380205D9-8DD1-1977-EE90-6668CC83C1E6}"/>
    <pc:docChg chg="mod modSld">
      <pc:chgData name="Naomi Thiru" userId="S::naomi.thiru@kuleuven.be::119b7293-8895-4190-8fcf-247b4dd1b698" providerId="AD" clId="Web-{380205D9-8DD1-1977-EE90-6668CC83C1E6}" dt="2025-10-22T08:14:23.846" v="39" actId="1076"/>
      <pc:docMkLst>
        <pc:docMk/>
      </pc:docMkLst>
      <pc:sldChg chg="modSp">
        <pc:chgData name="Naomi Thiru" userId="S::naomi.thiru@kuleuven.be::119b7293-8895-4190-8fcf-247b4dd1b698" providerId="AD" clId="Web-{380205D9-8DD1-1977-EE90-6668CC83C1E6}" dt="2025-10-22T08:11:56.948" v="9" actId="20577"/>
        <pc:sldMkLst>
          <pc:docMk/>
          <pc:sldMk cId="371782217" sldId="275"/>
        </pc:sldMkLst>
        <pc:spChg chg="mod">
          <ac:chgData name="Naomi Thiru" userId="S::naomi.thiru@kuleuven.be::119b7293-8895-4190-8fcf-247b4dd1b698" providerId="AD" clId="Web-{380205D9-8DD1-1977-EE90-6668CC83C1E6}" dt="2025-10-22T08:11:56.948" v="9" actId="20577"/>
          <ac:spMkLst>
            <pc:docMk/>
            <pc:sldMk cId="371782217" sldId="275"/>
            <ac:spMk id="4" creationId="{E8872273-CFAD-ADF9-3005-05F81D2EEB2E}"/>
          </ac:spMkLst>
        </pc:spChg>
      </pc:sldChg>
      <pc:sldChg chg="modSp">
        <pc:chgData name="Naomi Thiru" userId="S::naomi.thiru@kuleuven.be::119b7293-8895-4190-8fcf-247b4dd1b698" providerId="AD" clId="Web-{380205D9-8DD1-1977-EE90-6668CC83C1E6}" dt="2025-10-22T08:11:18.291" v="1"/>
        <pc:sldMkLst>
          <pc:docMk/>
          <pc:sldMk cId="2919970526" sldId="276"/>
        </pc:sldMkLst>
        <pc:spChg chg="mod">
          <ac:chgData name="Naomi Thiru" userId="S::naomi.thiru@kuleuven.be::119b7293-8895-4190-8fcf-247b4dd1b698" providerId="AD" clId="Web-{380205D9-8DD1-1977-EE90-6668CC83C1E6}" dt="2025-10-22T08:11:18.291" v="1"/>
          <ac:spMkLst>
            <pc:docMk/>
            <pc:sldMk cId="2919970526" sldId="276"/>
            <ac:spMk id="4" creationId="{684766F0-476A-8169-421D-2EDE17B82BBA}"/>
          </ac:spMkLst>
        </pc:spChg>
      </pc:sldChg>
      <pc:sldChg chg="modSp">
        <pc:chgData name="Naomi Thiru" userId="S::naomi.thiru@kuleuven.be::119b7293-8895-4190-8fcf-247b4dd1b698" providerId="AD" clId="Web-{380205D9-8DD1-1977-EE90-6668CC83C1E6}" dt="2025-10-22T08:12:03.338" v="10"/>
        <pc:sldMkLst>
          <pc:docMk/>
          <pc:sldMk cId="1563553893" sldId="279"/>
        </pc:sldMkLst>
        <pc:spChg chg="mod">
          <ac:chgData name="Naomi Thiru" userId="S::naomi.thiru@kuleuven.be::119b7293-8895-4190-8fcf-247b4dd1b698" providerId="AD" clId="Web-{380205D9-8DD1-1977-EE90-6668CC83C1E6}" dt="2025-10-22T08:12:03.338" v="10"/>
          <ac:spMkLst>
            <pc:docMk/>
            <pc:sldMk cId="1563553893" sldId="279"/>
            <ac:spMk id="4" creationId="{6C038ABE-E0A4-7D0A-F7F5-8B12E0B8FEED}"/>
          </ac:spMkLst>
        </pc:spChg>
      </pc:sldChg>
      <pc:sldChg chg="modSp">
        <pc:chgData name="Naomi Thiru" userId="S::naomi.thiru@kuleuven.be::119b7293-8895-4190-8fcf-247b4dd1b698" providerId="AD" clId="Web-{380205D9-8DD1-1977-EE90-6668CC83C1E6}" dt="2025-10-22T08:12:09.885" v="11"/>
        <pc:sldMkLst>
          <pc:docMk/>
          <pc:sldMk cId="2027726571" sldId="280"/>
        </pc:sldMkLst>
        <pc:spChg chg="mod">
          <ac:chgData name="Naomi Thiru" userId="S::naomi.thiru@kuleuven.be::119b7293-8895-4190-8fcf-247b4dd1b698" providerId="AD" clId="Web-{380205D9-8DD1-1977-EE90-6668CC83C1E6}" dt="2025-10-22T08:12:09.885" v="11"/>
          <ac:spMkLst>
            <pc:docMk/>
            <pc:sldMk cId="2027726571" sldId="280"/>
            <ac:spMk id="4" creationId="{42670183-EED6-5E12-A9DA-1CC449A302D9}"/>
          </ac:spMkLst>
        </pc:spChg>
      </pc:sldChg>
      <pc:sldChg chg="modSp">
        <pc:chgData name="Naomi Thiru" userId="S::naomi.thiru@kuleuven.be::119b7293-8895-4190-8fcf-247b4dd1b698" providerId="AD" clId="Web-{380205D9-8DD1-1977-EE90-6668CC83C1E6}" dt="2025-10-22T08:12:50.761" v="18" actId="1076"/>
        <pc:sldMkLst>
          <pc:docMk/>
          <pc:sldMk cId="486466017" sldId="284"/>
        </pc:sldMkLst>
        <pc:spChg chg="mod">
          <ac:chgData name="Naomi Thiru" userId="S::naomi.thiru@kuleuven.be::119b7293-8895-4190-8fcf-247b4dd1b698" providerId="AD" clId="Web-{380205D9-8DD1-1977-EE90-6668CC83C1E6}" dt="2025-10-22T08:12:50.761" v="18" actId="1076"/>
          <ac:spMkLst>
            <pc:docMk/>
            <pc:sldMk cId="486466017" sldId="284"/>
            <ac:spMk id="4" creationId="{6B89D0DE-C676-E0C3-CA6B-FD6B3702228B}"/>
          </ac:spMkLst>
        </pc:spChg>
      </pc:sldChg>
      <pc:sldChg chg="modSp">
        <pc:chgData name="Naomi Thiru" userId="S::naomi.thiru@kuleuven.be::119b7293-8895-4190-8fcf-247b4dd1b698" providerId="AD" clId="Web-{380205D9-8DD1-1977-EE90-6668CC83C1E6}" dt="2025-10-22T08:12:57.059" v="19"/>
        <pc:sldMkLst>
          <pc:docMk/>
          <pc:sldMk cId="462783085" sldId="286"/>
        </pc:sldMkLst>
        <pc:spChg chg="mod">
          <ac:chgData name="Naomi Thiru" userId="S::naomi.thiru@kuleuven.be::119b7293-8895-4190-8fcf-247b4dd1b698" providerId="AD" clId="Web-{380205D9-8DD1-1977-EE90-6668CC83C1E6}" dt="2025-10-22T08:12:57.059" v="19"/>
          <ac:spMkLst>
            <pc:docMk/>
            <pc:sldMk cId="462783085" sldId="286"/>
            <ac:spMk id="4" creationId="{13F487CB-BBCE-3A16-0DF6-025DB0EA0689}"/>
          </ac:spMkLst>
        </pc:spChg>
      </pc:sldChg>
      <pc:sldChg chg="modSp">
        <pc:chgData name="Naomi Thiru" userId="S::naomi.thiru@kuleuven.be::119b7293-8895-4190-8fcf-247b4dd1b698" providerId="AD" clId="Web-{380205D9-8DD1-1977-EE90-6668CC83C1E6}" dt="2025-10-22T08:13:04.059" v="21"/>
        <pc:sldMkLst>
          <pc:docMk/>
          <pc:sldMk cId="868590747" sldId="287"/>
        </pc:sldMkLst>
        <pc:spChg chg="mod">
          <ac:chgData name="Naomi Thiru" userId="S::naomi.thiru@kuleuven.be::119b7293-8895-4190-8fcf-247b4dd1b698" providerId="AD" clId="Web-{380205D9-8DD1-1977-EE90-6668CC83C1E6}" dt="2025-10-22T08:13:04.059" v="21"/>
          <ac:spMkLst>
            <pc:docMk/>
            <pc:sldMk cId="868590747" sldId="287"/>
            <ac:spMk id="4" creationId="{13F487CB-BBCE-3A16-0DF6-025DB0EA0689}"/>
          </ac:spMkLst>
        </pc:spChg>
      </pc:sldChg>
      <pc:sldChg chg="modSp">
        <pc:chgData name="Naomi Thiru" userId="S::naomi.thiru@kuleuven.be::119b7293-8895-4190-8fcf-247b4dd1b698" providerId="AD" clId="Web-{380205D9-8DD1-1977-EE90-6668CC83C1E6}" dt="2025-10-22T08:14:23.846" v="39" actId="1076"/>
        <pc:sldMkLst>
          <pc:docMk/>
          <pc:sldMk cId="204874884" sldId="292"/>
        </pc:sldMkLst>
        <pc:spChg chg="mod">
          <ac:chgData name="Naomi Thiru" userId="S::naomi.thiru@kuleuven.be::119b7293-8895-4190-8fcf-247b4dd1b698" providerId="AD" clId="Web-{380205D9-8DD1-1977-EE90-6668CC83C1E6}" dt="2025-10-22T08:14:00.095" v="31" actId="1076"/>
          <ac:spMkLst>
            <pc:docMk/>
            <pc:sldMk cId="204874884" sldId="292"/>
            <ac:spMk id="4" creationId="{9D7A7643-5B87-36D0-8A26-AB0CA10EBF79}"/>
          </ac:spMkLst>
        </pc:spChg>
        <pc:picChg chg="mod">
          <ac:chgData name="Naomi Thiru" userId="S::naomi.thiru@kuleuven.be::119b7293-8895-4190-8fcf-247b4dd1b698" providerId="AD" clId="Web-{380205D9-8DD1-1977-EE90-6668CC83C1E6}" dt="2025-10-22T08:14:23.846" v="39" actId="1076"/>
          <ac:picMkLst>
            <pc:docMk/>
            <pc:sldMk cId="204874884" sldId="292"/>
            <ac:picMk id="15362" creationId="{F7950FD5-3B15-63F7-7C2E-0FDBAA86C84E}"/>
          </ac:picMkLst>
        </pc:picChg>
      </pc:sldChg>
    </pc:docChg>
  </pc:docChgLst>
  <pc:docChgLst>
    <pc:chgData name="Evert Van Bever" userId="f6869c4f-2183-409f-a8da-8e040f8ca474" providerId="ADAL" clId="{D7914454-875E-4A61-A802-B96308535B15}"/>
    <pc:docChg chg="undo redo custSel addSld delSld modSld sldOrd addSection delSection">
      <pc:chgData name="Evert Van Bever" userId="f6869c4f-2183-409f-a8da-8e040f8ca474" providerId="ADAL" clId="{D7914454-875E-4A61-A802-B96308535B15}" dt="2025-09-29T11:34:54.720" v="2660" actId="20577"/>
      <pc:docMkLst>
        <pc:docMk/>
      </pc:docMkLst>
      <pc:sldChg chg="modSp mod">
        <pc:chgData name="Evert Van Bever" userId="f6869c4f-2183-409f-a8da-8e040f8ca474" providerId="ADAL" clId="{D7914454-875E-4A61-A802-B96308535B15}" dt="2025-09-29T11:34:26.653" v="2640" actId="20577"/>
        <pc:sldMkLst>
          <pc:docMk/>
          <pc:sldMk cId="3017072618" sldId="258"/>
        </pc:sldMkLst>
        <pc:spChg chg="mod">
          <ac:chgData name="Evert Van Bever" userId="f6869c4f-2183-409f-a8da-8e040f8ca474" providerId="ADAL" clId="{D7914454-875E-4A61-A802-B96308535B15}" dt="2025-09-29T11:34:26.653" v="2640" actId="20577"/>
          <ac:spMkLst>
            <pc:docMk/>
            <pc:sldMk cId="3017072618" sldId="258"/>
            <ac:spMk id="9" creationId="{3BC3D015-F497-E465-EC28-DFB2949E3D36}"/>
          </ac:spMkLst>
        </pc:spChg>
      </pc:sldChg>
      <pc:sldChg chg="modSp mod">
        <pc:chgData name="Evert Van Bever" userId="f6869c4f-2183-409f-a8da-8e040f8ca474" providerId="ADAL" clId="{D7914454-875E-4A61-A802-B96308535B15}" dt="2025-09-24T09:01:41.443" v="2622" actId="20577"/>
        <pc:sldMkLst>
          <pc:docMk/>
          <pc:sldMk cId="2823304319" sldId="266"/>
        </pc:sldMkLst>
        <pc:spChg chg="mod">
          <ac:chgData name="Evert Van Bever" userId="f6869c4f-2183-409f-a8da-8e040f8ca474" providerId="ADAL" clId="{D7914454-875E-4A61-A802-B96308535B15}" dt="2025-09-24T09:01:41.443" v="2622" actId="20577"/>
          <ac:spMkLst>
            <pc:docMk/>
            <pc:sldMk cId="2823304319" sldId="266"/>
            <ac:spMk id="9" creationId="{3BC3D015-F497-E465-EC28-DFB2949E3D36}"/>
          </ac:spMkLst>
        </pc:spChg>
      </pc:sldChg>
      <pc:sldChg chg="modSp mod">
        <pc:chgData name="Evert Van Bever" userId="f6869c4f-2183-409f-a8da-8e040f8ca474" providerId="ADAL" clId="{D7914454-875E-4A61-A802-B96308535B15}" dt="2025-09-29T11:34:54.720" v="2660" actId="20577"/>
        <pc:sldMkLst>
          <pc:docMk/>
          <pc:sldMk cId="2288709387" sldId="300"/>
        </pc:sldMkLst>
        <pc:spChg chg="mod">
          <ac:chgData name="Evert Van Bever" userId="f6869c4f-2183-409f-a8da-8e040f8ca474" providerId="ADAL" clId="{D7914454-875E-4A61-A802-B96308535B15}" dt="2025-09-29T11:34:54.720" v="2660" actId="20577"/>
          <ac:spMkLst>
            <pc:docMk/>
            <pc:sldMk cId="2288709387" sldId="300"/>
            <ac:spMk id="2" creationId="{47E78DD6-AB44-2241-EA21-ECEE89890A95}"/>
          </ac:spMkLst>
        </pc:spChg>
      </pc:sldChg>
      <pc:sldChg chg="modSp new mod">
        <pc:chgData name="Evert Van Bever" userId="f6869c4f-2183-409f-a8da-8e040f8ca474" providerId="ADAL" clId="{D7914454-875E-4A61-A802-B96308535B15}" dt="2025-09-22T14:28:49.503" v="2545" actId="20577"/>
        <pc:sldMkLst>
          <pc:docMk/>
          <pc:sldMk cId="3848645157" sldId="318"/>
        </pc:sldMkLst>
        <pc:spChg chg="mod">
          <ac:chgData name="Evert Van Bever" userId="f6869c4f-2183-409f-a8da-8e040f8ca474" providerId="ADAL" clId="{D7914454-875E-4A61-A802-B96308535B15}" dt="2025-09-22T14:09:18.773" v="2407" actId="5793"/>
          <ac:spMkLst>
            <pc:docMk/>
            <pc:sldMk cId="3848645157" sldId="318"/>
            <ac:spMk id="2" creationId="{BFD1D2A8-949C-BF23-ADC9-05CD31DA9461}"/>
          </ac:spMkLst>
        </pc:spChg>
        <pc:spChg chg="mod">
          <ac:chgData name="Evert Van Bever" userId="f6869c4f-2183-409f-a8da-8e040f8ca474" providerId="ADAL" clId="{D7914454-875E-4A61-A802-B96308535B15}" dt="2025-09-22T14:28:49.503" v="2545" actId="20577"/>
          <ac:spMkLst>
            <pc:docMk/>
            <pc:sldMk cId="3848645157" sldId="318"/>
            <ac:spMk id="4" creationId="{BCE66B3A-F226-F30F-C970-78BB7681B7A7}"/>
          </ac:spMkLst>
        </pc:spChg>
      </pc:sldChg>
      <pc:sldChg chg="modSp new mod">
        <pc:chgData name="Evert Van Bever" userId="f6869c4f-2183-409f-a8da-8e040f8ca474" providerId="ADAL" clId="{D7914454-875E-4A61-A802-B96308535B15}" dt="2025-09-22T09:02:25.508" v="2262" actId="20577"/>
        <pc:sldMkLst>
          <pc:docMk/>
          <pc:sldMk cId="3763981537" sldId="321"/>
        </pc:sldMkLst>
        <pc:spChg chg="mod">
          <ac:chgData name="Evert Van Bever" userId="f6869c4f-2183-409f-a8da-8e040f8ca474" providerId="ADAL" clId="{D7914454-875E-4A61-A802-B96308535B15}" dt="2025-09-22T09:02:25.508" v="2262" actId="20577"/>
          <ac:spMkLst>
            <pc:docMk/>
            <pc:sldMk cId="3763981537" sldId="321"/>
            <ac:spMk id="4" creationId="{7B7850C9-74B8-24A7-252B-3AD83D9D20CE}"/>
          </ac:spMkLst>
        </pc:spChg>
      </pc:sldChg>
    </pc:docChg>
  </pc:docChgLst>
  <pc:docChgLst>
    <pc:chgData name="Evert Van Bever" userId="f6869c4f-2183-409f-a8da-8e040f8ca474" providerId="ADAL" clId="{7A7BE5EB-C805-46AD-95AE-7664AAEFF622}"/>
    <pc:docChg chg="undo custSel addSld delSld modSld">
      <pc:chgData name="Evert Van Bever" userId="f6869c4f-2183-409f-a8da-8e040f8ca474" providerId="ADAL" clId="{7A7BE5EB-C805-46AD-95AE-7664AAEFF622}" dt="2025-10-22T13:32:29.825" v="65"/>
      <pc:docMkLst>
        <pc:docMk/>
      </pc:docMkLst>
      <pc:sldChg chg="addSp delSp modAnim modNotesTx">
        <pc:chgData name="Evert Van Bever" userId="f6869c4f-2183-409f-a8da-8e040f8ca474" providerId="ADAL" clId="{7A7BE5EB-C805-46AD-95AE-7664AAEFF622}" dt="2025-10-22T13:05:24.954" v="3" actId="20577"/>
        <pc:sldMkLst>
          <pc:docMk/>
          <pc:sldMk cId="2717810282" sldId="283"/>
        </pc:sldMkLst>
        <pc:picChg chg="add">
          <ac:chgData name="Evert Van Bever" userId="f6869c4f-2183-409f-a8da-8e040f8ca474" providerId="ADAL" clId="{7A7BE5EB-C805-46AD-95AE-7664AAEFF622}" dt="2025-10-22T13:05:07.436" v="1"/>
          <ac:picMkLst>
            <pc:docMk/>
            <pc:sldMk cId="2717810282" sldId="283"/>
            <ac:picMk id="1026" creationId="{BFD5F05A-F808-8358-FDE2-F60F72347D87}"/>
          </ac:picMkLst>
        </pc:picChg>
        <pc:picChg chg="del">
          <ac:chgData name="Evert Van Bever" userId="f6869c4f-2183-409f-a8da-8e040f8ca474" providerId="ADAL" clId="{7A7BE5EB-C805-46AD-95AE-7664AAEFF622}" dt="2025-10-22T13:05:05.445" v="0" actId="478"/>
          <ac:picMkLst>
            <pc:docMk/>
            <pc:sldMk cId="2717810282" sldId="283"/>
            <ac:picMk id="1032" creationId="{C159202A-0E0C-1B4A-50D4-A191F5E4F17F}"/>
          </ac:picMkLst>
        </pc:picChg>
      </pc:sldChg>
      <pc:sldChg chg="delSp mod">
        <pc:chgData name="Evert Van Bever" userId="f6869c4f-2183-409f-a8da-8e040f8ca474" providerId="ADAL" clId="{7A7BE5EB-C805-46AD-95AE-7664AAEFF622}" dt="2025-10-22T13:05:52.394" v="5" actId="478"/>
        <pc:sldMkLst>
          <pc:docMk/>
          <pc:sldMk cId="1840901697" sldId="297"/>
        </pc:sldMkLst>
        <pc:spChg chg="del">
          <ac:chgData name="Evert Van Bever" userId="f6869c4f-2183-409f-a8da-8e040f8ca474" providerId="ADAL" clId="{7A7BE5EB-C805-46AD-95AE-7664AAEFF622}" dt="2025-10-22T13:05:52.394" v="5" actId="478"/>
          <ac:spMkLst>
            <pc:docMk/>
            <pc:sldMk cId="1840901697" sldId="297"/>
            <ac:spMk id="5" creationId="{4FAF605A-DB41-97C8-1D7B-88D2AB0BA5CA}"/>
          </ac:spMkLst>
        </pc:spChg>
        <pc:picChg chg="del">
          <ac:chgData name="Evert Van Bever" userId="f6869c4f-2183-409f-a8da-8e040f8ca474" providerId="ADAL" clId="{7A7BE5EB-C805-46AD-95AE-7664AAEFF622}" dt="2025-10-22T13:05:48.413" v="4" actId="478"/>
          <ac:picMkLst>
            <pc:docMk/>
            <pc:sldMk cId="1840901697" sldId="297"/>
            <ac:picMk id="6" creationId="{86B32374-296F-DBCF-FC69-D085C7BF42BC}"/>
          </ac:picMkLst>
        </pc:picChg>
      </pc:sldChg>
      <pc:sldChg chg="del">
        <pc:chgData name="Evert Van Bever" userId="f6869c4f-2183-409f-a8da-8e040f8ca474" providerId="ADAL" clId="{7A7BE5EB-C805-46AD-95AE-7664AAEFF622}" dt="2025-10-22T13:14:47.609" v="6" actId="47"/>
        <pc:sldMkLst>
          <pc:docMk/>
          <pc:sldMk cId="860440166" sldId="299"/>
        </pc:sldMkLst>
      </pc:sldChg>
      <pc:sldChg chg="modSp">
        <pc:chgData name="Evert Van Bever" userId="f6869c4f-2183-409f-a8da-8e040f8ca474" providerId="ADAL" clId="{7A7BE5EB-C805-46AD-95AE-7664AAEFF622}" dt="2025-10-22T13:21:45.606" v="7"/>
        <pc:sldMkLst>
          <pc:docMk/>
          <pc:sldMk cId="2040325843" sldId="316"/>
        </pc:sldMkLst>
        <pc:spChg chg="mod">
          <ac:chgData name="Evert Van Bever" userId="f6869c4f-2183-409f-a8da-8e040f8ca474" providerId="ADAL" clId="{7A7BE5EB-C805-46AD-95AE-7664AAEFF622}" dt="2025-10-22T13:21:45.606" v="7"/>
          <ac:spMkLst>
            <pc:docMk/>
            <pc:sldMk cId="2040325843" sldId="316"/>
            <ac:spMk id="7" creationId="{CF18B948-1771-FD53-108F-CF083860882D}"/>
          </ac:spMkLst>
        </pc:spChg>
      </pc:sldChg>
      <pc:sldChg chg="addSp delSp modSp mod modAnim">
        <pc:chgData name="Evert Van Bever" userId="f6869c4f-2183-409f-a8da-8e040f8ca474" providerId="ADAL" clId="{7A7BE5EB-C805-46AD-95AE-7664AAEFF622}" dt="2025-10-22T13:32:29.825" v="65"/>
        <pc:sldMkLst>
          <pc:docMk/>
          <pc:sldMk cId="3419758584" sldId="317"/>
        </pc:sldMkLst>
        <pc:spChg chg="mod">
          <ac:chgData name="Evert Van Bever" userId="f6869c4f-2183-409f-a8da-8e040f8ca474" providerId="ADAL" clId="{7A7BE5EB-C805-46AD-95AE-7664AAEFF622}" dt="2025-10-22T13:31:53.636" v="55" actId="1076"/>
          <ac:spMkLst>
            <pc:docMk/>
            <pc:sldMk cId="3419758584" sldId="317"/>
            <ac:spMk id="4" creationId="{EF1A0A31-E17D-2F5C-F416-2720B32FA90E}"/>
          </ac:spMkLst>
        </pc:spChg>
        <pc:spChg chg="mod">
          <ac:chgData name="Evert Van Bever" userId="f6869c4f-2183-409f-a8da-8e040f8ca474" providerId="ADAL" clId="{7A7BE5EB-C805-46AD-95AE-7664AAEFF622}" dt="2025-10-22T13:31:53.152" v="54" actId="1076"/>
          <ac:spMkLst>
            <pc:docMk/>
            <pc:sldMk cId="3419758584" sldId="317"/>
            <ac:spMk id="6" creationId="{A4202833-C3A2-74AF-2A03-599C755FCA8E}"/>
          </ac:spMkLst>
        </pc:spChg>
        <pc:spChg chg="add del mod">
          <ac:chgData name="Evert Van Bever" userId="f6869c4f-2183-409f-a8da-8e040f8ca474" providerId="ADAL" clId="{7A7BE5EB-C805-46AD-95AE-7664AAEFF622}" dt="2025-10-22T13:22:39.032" v="10" actId="478"/>
          <ac:spMkLst>
            <pc:docMk/>
            <pc:sldMk cId="3419758584" sldId="317"/>
            <ac:spMk id="7" creationId="{E55237B8-930B-DE26-F2C7-5B4023FC4B37}"/>
          </ac:spMkLst>
        </pc:spChg>
        <pc:picChg chg="mod">
          <ac:chgData name="Evert Van Bever" userId="f6869c4f-2183-409f-a8da-8e040f8ca474" providerId="ADAL" clId="{7A7BE5EB-C805-46AD-95AE-7664AAEFF622}" dt="2025-10-22T13:31:50.075" v="53" actId="1076"/>
          <ac:picMkLst>
            <pc:docMk/>
            <pc:sldMk cId="3419758584" sldId="317"/>
            <ac:picMk id="5" creationId="{4062DB86-C324-44A5-9B0C-B68850E6E235}"/>
          </ac:picMkLst>
        </pc:picChg>
        <pc:picChg chg="add mod">
          <ac:chgData name="Evert Van Bever" userId="f6869c4f-2183-409f-a8da-8e040f8ca474" providerId="ADAL" clId="{7A7BE5EB-C805-46AD-95AE-7664AAEFF622}" dt="2025-10-22T13:32:22.982" v="62" actId="1076"/>
          <ac:picMkLst>
            <pc:docMk/>
            <pc:sldMk cId="3419758584" sldId="317"/>
            <ac:picMk id="2052" creationId="{859ABC0D-8B9F-20F5-5E36-93B53122346A}"/>
          </ac:picMkLst>
        </pc:picChg>
      </pc:sldChg>
      <pc:sldChg chg="addSp delSp modSp mod addAnim delAnim modAnim">
        <pc:chgData name="Evert Van Bever" userId="f6869c4f-2183-409f-a8da-8e040f8ca474" providerId="ADAL" clId="{7A7BE5EB-C805-46AD-95AE-7664AAEFF622}" dt="2025-10-22T13:28:51.710" v="49" actId="21"/>
        <pc:sldMkLst>
          <pc:docMk/>
          <pc:sldMk cId="3763981537" sldId="321"/>
        </pc:sldMkLst>
        <pc:picChg chg="add del mod">
          <ac:chgData name="Evert Van Bever" userId="f6869c4f-2183-409f-a8da-8e040f8ca474" providerId="ADAL" clId="{7A7BE5EB-C805-46AD-95AE-7664AAEFF622}" dt="2025-10-22T13:28:51.710" v="49" actId="21"/>
          <ac:picMkLst>
            <pc:docMk/>
            <pc:sldMk cId="3763981537" sldId="321"/>
            <ac:picMk id="6" creationId="{AF419A67-B072-7882-B00D-4BF6150654AD}"/>
          </ac:picMkLst>
        </pc:picChg>
        <pc:picChg chg="add del mod">
          <ac:chgData name="Evert Van Bever" userId="f6869c4f-2183-409f-a8da-8e040f8ca474" providerId="ADAL" clId="{7A7BE5EB-C805-46AD-95AE-7664AAEFF622}" dt="2025-10-22T13:28:51.710" v="49" actId="21"/>
          <ac:picMkLst>
            <pc:docMk/>
            <pc:sldMk cId="3763981537" sldId="321"/>
            <ac:picMk id="8" creationId="{90BE8D17-2828-7882-09C3-545D84858034}"/>
          </ac:picMkLst>
        </pc:picChg>
        <pc:picChg chg="add del mod">
          <ac:chgData name="Evert Van Bever" userId="f6869c4f-2183-409f-a8da-8e040f8ca474" providerId="ADAL" clId="{7A7BE5EB-C805-46AD-95AE-7664AAEFF622}" dt="2025-10-22T13:28:51.710" v="49" actId="21"/>
          <ac:picMkLst>
            <pc:docMk/>
            <pc:sldMk cId="3763981537" sldId="321"/>
            <ac:picMk id="10" creationId="{1FECF4CA-F036-8918-F8A9-124214794558}"/>
          </ac:picMkLst>
        </pc:picChg>
      </pc:sldChg>
      <pc:sldChg chg="addSp new mod">
        <pc:chgData name="Evert Van Bever" userId="f6869c4f-2183-409f-a8da-8e040f8ca474" providerId="ADAL" clId="{7A7BE5EB-C805-46AD-95AE-7664AAEFF622}" dt="2025-10-22T13:24:27.448" v="12" actId="22"/>
        <pc:sldMkLst>
          <pc:docMk/>
          <pc:sldMk cId="2379064302" sldId="322"/>
        </pc:sldMkLst>
        <pc:picChg chg="add">
          <ac:chgData name="Evert Van Bever" userId="f6869c4f-2183-409f-a8da-8e040f8ca474" providerId="ADAL" clId="{7A7BE5EB-C805-46AD-95AE-7664AAEFF622}" dt="2025-10-22T13:24:27.448" v="12" actId="22"/>
          <ac:picMkLst>
            <pc:docMk/>
            <pc:sldMk cId="2379064302" sldId="322"/>
            <ac:picMk id="4" creationId="{08B00AD2-F9EB-DD71-6A7D-5B430368EC2E}"/>
          </ac:picMkLst>
        </pc:picChg>
      </pc:sldChg>
      <pc:sldChg chg="addSp modSp new modAnim">
        <pc:chgData name="Evert Van Bever" userId="f6869c4f-2183-409f-a8da-8e040f8ca474" providerId="ADAL" clId="{7A7BE5EB-C805-46AD-95AE-7664AAEFF622}" dt="2025-10-22T13:28:58.362" v="51"/>
        <pc:sldMkLst>
          <pc:docMk/>
          <pc:sldMk cId="2852552647" sldId="323"/>
        </pc:sldMkLst>
        <pc:picChg chg="add mod">
          <ac:chgData name="Evert Van Bever" userId="f6869c4f-2183-409f-a8da-8e040f8ca474" providerId="ADAL" clId="{7A7BE5EB-C805-46AD-95AE-7664AAEFF622}" dt="2025-10-22T13:28:58.362" v="51"/>
          <ac:picMkLst>
            <pc:docMk/>
            <pc:sldMk cId="2852552647" sldId="323"/>
            <ac:picMk id="6" creationId="{AF419A67-B072-7882-B00D-4BF6150654AD}"/>
          </ac:picMkLst>
        </pc:picChg>
        <pc:picChg chg="add mod">
          <ac:chgData name="Evert Van Bever" userId="f6869c4f-2183-409f-a8da-8e040f8ca474" providerId="ADAL" clId="{7A7BE5EB-C805-46AD-95AE-7664AAEFF622}" dt="2025-10-22T13:28:58.362" v="51"/>
          <ac:picMkLst>
            <pc:docMk/>
            <pc:sldMk cId="2852552647" sldId="323"/>
            <ac:picMk id="8" creationId="{90BE8D17-2828-7882-09C3-545D84858034}"/>
          </ac:picMkLst>
        </pc:picChg>
        <pc:picChg chg="add mod">
          <ac:chgData name="Evert Van Bever" userId="f6869c4f-2183-409f-a8da-8e040f8ca474" providerId="ADAL" clId="{7A7BE5EB-C805-46AD-95AE-7664AAEFF622}" dt="2025-10-22T13:28:58.362" v="51"/>
          <ac:picMkLst>
            <pc:docMk/>
            <pc:sldMk cId="2852552647" sldId="323"/>
            <ac:picMk id="10" creationId="{1FECF4CA-F036-8918-F8A9-12421479455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24/10/2025</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9C537-4D1F-4234-9CA7-BCB23696E833}" type="datetimeFigureOut">
              <a:rPr lang="fr-FR" smtClean="0"/>
              <a:t>24/10/2025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eology.com/world/spain-satellite-image.shtml#google_vignett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nl.wikipedia.org/wiki/Marseill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gim-international.com/content/article/geospatial-digital-twins-will-make-cities-smart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Abbreviation with multiple meanings. </a:t>
            </a:r>
          </a:p>
        </p:txBody>
      </p:sp>
      <p:sp>
        <p:nvSpPr>
          <p:cNvPr id="4" name="Slide Number Placeholder 3"/>
          <p:cNvSpPr>
            <a:spLocks noGrp="1"/>
          </p:cNvSpPr>
          <p:nvPr>
            <p:ph type="sldNum" sz="quarter" idx="5"/>
          </p:nvPr>
        </p:nvSpPr>
        <p:spPr/>
        <p:txBody>
          <a:bodyPr/>
          <a:lstStyle/>
          <a:p>
            <a:fld id="{D76A0413-D747-42F6-A291-45C5E891C308}" type="slidenum">
              <a:rPr lang="fr-FR" smtClean="0"/>
              <a:t>5</a:t>
            </a:fld>
            <a:endParaRPr lang="fr-FR" dirty="0"/>
          </a:p>
        </p:txBody>
      </p:sp>
    </p:spTree>
    <p:extLst>
      <p:ext uri="{BB962C8B-B14F-4D97-AF65-F5344CB8AC3E}">
        <p14:creationId xmlns:p14="http://schemas.microsoft.com/office/powerpoint/2010/main" val="1585063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talking about spatial data it is important to know what it actually is. </a:t>
            </a:r>
          </a:p>
          <a:p>
            <a:r>
              <a:rPr lang="en-BE" noProof="0" dirty="0"/>
              <a:t>There</a:t>
            </a:r>
            <a:r>
              <a:rPr lang="nl-BE" dirty="0"/>
              <a:t> are </a:t>
            </a:r>
            <a:r>
              <a:rPr lang="en-US" dirty="0"/>
              <a:t>three ‘spatial’ terms that need to be distinct. </a:t>
            </a:r>
          </a:p>
          <a:p>
            <a:r>
              <a:rPr lang="en-US" dirty="0"/>
              <a:t>First up, a spatial object is an abstract representation of a real-world phenomena in that specific location. E.g. a house</a:t>
            </a:r>
          </a:p>
          <a:p>
            <a:r>
              <a:rPr lang="en-US" dirty="0"/>
              <a:t>Spatial data on the other hand relates to all data that has a reference to a location, geographical area.</a:t>
            </a:r>
          </a:p>
          <a:p>
            <a:r>
              <a:rPr lang="en-US" dirty="0"/>
              <a:t>As a logical consequence, a spatial data set is a collection of spatial data. </a:t>
            </a:r>
          </a:p>
        </p:txBody>
      </p:sp>
      <p:sp>
        <p:nvSpPr>
          <p:cNvPr id="4" name="Slide Number Placeholder 3"/>
          <p:cNvSpPr>
            <a:spLocks noGrp="1"/>
          </p:cNvSpPr>
          <p:nvPr>
            <p:ph type="sldNum" sz="quarter" idx="5"/>
          </p:nvPr>
        </p:nvSpPr>
        <p:spPr/>
        <p:txBody>
          <a:bodyPr/>
          <a:lstStyle/>
          <a:p>
            <a:fld id="{D76A0413-D747-42F6-A291-45C5E891C308}" type="slidenum">
              <a:rPr lang="fr-FR" smtClean="0"/>
              <a:t>14</a:t>
            </a:fld>
            <a:endParaRPr lang="fr-FR" dirty="0"/>
          </a:p>
        </p:txBody>
      </p:sp>
    </p:spTree>
    <p:extLst>
      <p:ext uri="{BB962C8B-B14F-4D97-AF65-F5344CB8AC3E}">
        <p14:creationId xmlns:p14="http://schemas.microsoft.com/office/powerpoint/2010/main" val="3911198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data has 2 properties.</a:t>
            </a:r>
          </a:p>
          <a:p>
            <a:r>
              <a:rPr lang="en-US" dirty="0"/>
              <a:t>The geometry existing out of shape, location and spatial relation simply station what one can see</a:t>
            </a:r>
          </a:p>
          <a:p>
            <a:r>
              <a:rPr lang="en-US" dirty="0"/>
              <a:t>and the attributes, or other descriptive information of that certain geometry.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15</a:t>
            </a:fld>
            <a:endParaRPr lang="fr-FR"/>
          </a:p>
        </p:txBody>
      </p:sp>
    </p:spTree>
    <p:extLst>
      <p:ext uri="{BB962C8B-B14F-4D97-AF65-F5344CB8AC3E}">
        <p14:creationId xmlns:p14="http://schemas.microsoft.com/office/powerpoint/2010/main" val="2848723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the real world is converted into a digital version depends on the way it is done. How it is represented. </a:t>
            </a:r>
          </a:p>
          <a:p>
            <a:r>
              <a:rPr lang="en-US" dirty="0"/>
              <a:t>We call this the data model. </a:t>
            </a:r>
          </a:p>
          <a:p>
            <a:r>
              <a:rPr lang="en-US" dirty="0"/>
              <a:t>Attributes are combined on thematic or semantic structures.</a:t>
            </a:r>
          </a:p>
          <a:p>
            <a:r>
              <a:rPr lang="en-US" dirty="0"/>
              <a:t>Next to this there is also the exact representation or the geometric-topological structure.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16</a:t>
            </a:fld>
            <a:endParaRPr lang="fr-FR"/>
          </a:p>
        </p:txBody>
      </p:sp>
    </p:spTree>
    <p:extLst>
      <p:ext uri="{BB962C8B-B14F-4D97-AF65-F5344CB8AC3E}">
        <p14:creationId xmlns:p14="http://schemas.microsoft.com/office/powerpoint/2010/main" val="645868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common spatial models to represent information</a:t>
            </a:r>
          </a:p>
          <a:p>
            <a:pPr marL="171450" indent="-171450">
              <a:buFontTx/>
              <a:buChar char="-"/>
            </a:pPr>
            <a:r>
              <a:rPr lang="en-US" dirty="0"/>
              <a:t>Vectors: points, lines, polygons</a:t>
            </a:r>
          </a:p>
          <a:p>
            <a:pPr marL="171450" indent="-171450">
              <a:buFontTx/>
              <a:buChar char="-"/>
            </a:pPr>
            <a:r>
              <a:rPr lang="en-US" dirty="0"/>
              <a:t>Raster: with cells, equivalents to the vectors are then single cel, row of cells and group of cells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17</a:t>
            </a:fld>
            <a:endParaRPr lang="fr-FR"/>
          </a:p>
        </p:txBody>
      </p:sp>
    </p:spTree>
    <p:extLst>
      <p:ext uri="{BB962C8B-B14F-4D97-AF65-F5344CB8AC3E}">
        <p14:creationId xmlns:p14="http://schemas.microsoft.com/office/powerpoint/2010/main" val="1150692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Spain Map and Satellite Image</a:t>
            </a:r>
            <a:endParaRPr lang="en-US" dirty="0"/>
          </a:p>
          <a:p>
            <a:endParaRPr lang="nl-BE" dirty="0"/>
          </a:p>
          <a:p>
            <a:r>
              <a:rPr lang="en-BE" noProof="0" dirty="0"/>
              <a:t>Vector data is mostly used for discrete objects. </a:t>
            </a:r>
            <a:r>
              <a:rPr lang="en-US" noProof="0" dirty="0"/>
              <a:t>Objects that have defined boundaries.</a:t>
            </a:r>
          </a:p>
          <a:p>
            <a:r>
              <a:rPr lang="en-US" noProof="0" dirty="0"/>
              <a:t>The model has 3 versions: points, lines and polygons.</a:t>
            </a:r>
          </a:p>
          <a:p>
            <a:r>
              <a:rPr lang="en-US" noProof="0" dirty="0"/>
              <a:t>Lines exist of characteristic points connected with lines. And in case of a polygon the line is closed.</a:t>
            </a:r>
          </a:p>
          <a:p>
            <a:endParaRPr lang="en-US" noProof="0" dirty="0"/>
          </a:p>
          <a:p>
            <a:r>
              <a:rPr lang="en-US" noProof="0" dirty="0"/>
              <a:t>Some examples:  polygon &gt; France, points &gt; cities, lines &gt; not on here but could be rivers </a:t>
            </a:r>
            <a:endParaRPr lang="en-BE" noProof="0" dirty="0"/>
          </a:p>
        </p:txBody>
      </p:sp>
      <p:sp>
        <p:nvSpPr>
          <p:cNvPr id="4" name="Slide Number Placeholder 3"/>
          <p:cNvSpPr>
            <a:spLocks noGrp="1"/>
          </p:cNvSpPr>
          <p:nvPr>
            <p:ph type="sldNum" sz="quarter" idx="5"/>
          </p:nvPr>
        </p:nvSpPr>
        <p:spPr/>
        <p:txBody>
          <a:bodyPr/>
          <a:lstStyle/>
          <a:p>
            <a:fld id="{D76A0413-D747-42F6-A291-45C5E891C308}" type="slidenum">
              <a:rPr lang="fr-FR" smtClean="0"/>
              <a:t>18</a:t>
            </a:fld>
            <a:endParaRPr lang="fr-FR"/>
          </a:p>
        </p:txBody>
      </p:sp>
    </p:spTree>
    <p:extLst>
      <p:ext uri="{BB962C8B-B14F-4D97-AF65-F5344CB8AC3E}">
        <p14:creationId xmlns:p14="http://schemas.microsoft.com/office/powerpoint/2010/main" val="1078904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data always has a attribute table attached to it.</a:t>
            </a:r>
          </a:p>
          <a:p>
            <a:r>
              <a:rPr lang="en-US" dirty="0"/>
              <a:t>It provides information of the non-geographical order. </a:t>
            </a:r>
          </a:p>
          <a:p>
            <a:r>
              <a:rPr lang="en-US" dirty="0"/>
              <a:t>Each spatial entity has a row in this table linked with a unique identifier. Columns represent the information on something.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19</a:t>
            </a:fld>
            <a:endParaRPr lang="fr-FR"/>
          </a:p>
        </p:txBody>
      </p:sp>
    </p:spTree>
    <p:extLst>
      <p:ext uri="{BB962C8B-B14F-4D97-AF65-F5344CB8AC3E}">
        <p14:creationId xmlns:p14="http://schemas.microsoft.com/office/powerpoint/2010/main" val="3813880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BE" b="0" i="0" noProof="0" dirty="0">
                <a:solidFill>
                  <a:srgbClr val="202122"/>
                </a:solidFill>
                <a:effectLst/>
                <a:latin typeface="Arial" panose="020B0604020202020204" pitchFamily="34" charset="0"/>
              </a:rPr>
              <a:t>Raster are used more often </a:t>
            </a:r>
            <a:r>
              <a:rPr lang="en-US" b="0" i="0" noProof="0" dirty="0">
                <a:solidFill>
                  <a:srgbClr val="202122"/>
                </a:solidFill>
                <a:effectLst/>
                <a:latin typeface="Arial" panose="020B0604020202020204" pitchFamily="34" charset="0"/>
              </a:rPr>
              <a:t>for continuous phenomena, not with strictly defined boundaries. Examples are temperature, elevation, .</a:t>
            </a:r>
          </a:p>
          <a:p>
            <a:pPr algn="l">
              <a:buFont typeface="Arial" panose="020B0604020202020204" pitchFamily="34" charset="0"/>
              <a:buNone/>
            </a:pPr>
            <a:r>
              <a:rPr lang="en-US" b="0" i="0" noProof="0" dirty="0">
                <a:solidFill>
                  <a:srgbClr val="202122"/>
                </a:solidFill>
                <a:effectLst/>
                <a:latin typeface="Arial" panose="020B0604020202020204" pitchFamily="34" charset="0"/>
              </a:rPr>
              <a:t>Other data that is displayed as raster is picture (areal, satellite, …) as they have pixels = cell</a:t>
            </a:r>
            <a:endParaRPr lang="nl-NL" b="0" i="0" dirty="0">
              <a:solidFill>
                <a:srgbClr val="202122"/>
              </a:solidFill>
              <a:effectLst/>
              <a:latin typeface="Arial" panose="020B0604020202020204" pitchFamily="34" charset="0"/>
            </a:endParaRPr>
          </a:p>
          <a:p>
            <a:pPr algn="l">
              <a:buFont typeface="Arial" panose="020B0604020202020204" pitchFamily="34" charset="0"/>
              <a:buNone/>
            </a:pPr>
            <a:endParaRPr lang="nl-NL" b="0" i="0" dirty="0">
              <a:solidFill>
                <a:srgbClr val="202122"/>
              </a:solidFill>
              <a:effectLst/>
              <a:latin typeface="Arial" panose="020B0604020202020204" pitchFamily="34" charset="0"/>
            </a:endParaRPr>
          </a:p>
          <a:p>
            <a:pPr algn="l">
              <a:buFont typeface="Arial" panose="020B0604020202020204" pitchFamily="34" charset="0"/>
              <a:buNone/>
            </a:pPr>
            <a:endParaRPr lang="nl-NL" b="0" i="0" dirty="0">
              <a:solidFill>
                <a:srgbClr val="202122"/>
              </a:solidFill>
              <a:effectLst/>
              <a:latin typeface="Arial" panose="020B0604020202020204" pitchFamily="34" charset="0"/>
            </a:endParaRPr>
          </a:p>
          <a:p>
            <a:pPr algn="l">
              <a:buFont typeface="Arial" panose="020B0604020202020204" pitchFamily="34" charset="0"/>
              <a:buNone/>
            </a:pPr>
            <a:r>
              <a:rPr lang="nl-NL" b="0" i="0" dirty="0">
                <a:solidFill>
                  <a:srgbClr val="202122"/>
                </a:solidFill>
                <a:effectLst/>
                <a:latin typeface="Arial" panose="020B0604020202020204" pitchFamily="34" charset="0"/>
              </a:rPr>
              <a:t>Hoogtemetingen in Frankrijk zijn gebaseerd op het gemiddeld zeeniveau in </a:t>
            </a:r>
            <a:r>
              <a:rPr lang="nl-NL" b="0" i="0" u="none" strike="noStrike" dirty="0">
                <a:solidFill>
                  <a:srgbClr val="202122"/>
                </a:solidFill>
                <a:effectLst/>
                <a:latin typeface="Arial" panose="020B0604020202020204" pitchFamily="34" charset="0"/>
                <a:hlinkClick r:id="rId3" tooltip="Marseille"/>
              </a:rPr>
              <a:t>Marseille</a:t>
            </a:r>
            <a:r>
              <a:rPr lang="nl-NL" b="0" i="0" dirty="0">
                <a:solidFill>
                  <a:srgbClr val="202122"/>
                </a:solidFill>
                <a:effectLst/>
                <a:latin typeface="Arial" panose="020B0604020202020204" pitchFamily="34" charset="0"/>
              </a:rPr>
              <a:t> dat 1,82 meter hoger ligt dan TAW.</a:t>
            </a:r>
          </a:p>
        </p:txBody>
      </p:sp>
      <p:sp>
        <p:nvSpPr>
          <p:cNvPr id="4" name="Slide Number Placeholder 3"/>
          <p:cNvSpPr>
            <a:spLocks noGrp="1"/>
          </p:cNvSpPr>
          <p:nvPr>
            <p:ph type="sldNum" sz="quarter" idx="5"/>
          </p:nvPr>
        </p:nvSpPr>
        <p:spPr/>
        <p:txBody>
          <a:bodyPr/>
          <a:lstStyle/>
          <a:p>
            <a:fld id="{D76A0413-D747-42F6-A291-45C5E891C308}" type="slidenum">
              <a:rPr lang="fr-FR" smtClean="0"/>
              <a:t>20</a:t>
            </a:fld>
            <a:endParaRPr lang="fr-FR"/>
          </a:p>
        </p:txBody>
      </p:sp>
    </p:spTree>
    <p:extLst>
      <p:ext uri="{BB962C8B-B14F-4D97-AF65-F5344CB8AC3E}">
        <p14:creationId xmlns:p14="http://schemas.microsoft.com/office/powerpoint/2010/main" val="906547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raster consists of pixels in a matrix. With rows and columns</a:t>
            </a:r>
          </a:p>
          <a:p>
            <a:r>
              <a:rPr lang="en-US" dirty="0"/>
              <a:t>For each cell there is (in the classic case) one value or information on the spectral data.</a:t>
            </a:r>
          </a:p>
          <a:p>
            <a:r>
              <a:rPr lang="en-US" dirty="0"/>
              <a:t>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21</a:t>
            </a:fld>
            <a:endParaRPr lang="fr-FR"/>
          </a:p>
        </p:txBody>
      </p:sp>
    </p:spTree>
    <p:extLst>
      <p:ext uri="{BB962C8B-B14F-4D97-AF65-F5344CB8AC3E}">
        <p14:creationId xmlns:p14="http://schemas.microsoft.com/office/powerpoint/2010/main" val="3281718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most vectors can be represented in a vector model, it is often harder the other way around.</a:t>
            </a:r>
          </a:p>
          <a:p>
            <a:r>
              <a:rPr lang="en-US" dirty="0"/>
              <a:t>In the case of vector to raster one can see some detail is lost.</a:t>
            </a:r>
          </a:p>
          <a:p>
            <a:r>
              <a:rPr lang="en-US" dirty="0"/>
              <a:t>In the case of raster to vector it can be impossible to represent the continuous changing data as vector.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22</a:t>
            </a:fld>
            <a:endParaRPr lang="fr-FR"/>
          </a:p>
        </p:txBody>
      </p:sp>
    </p:spTree>
    <p:extLst>
      <p:ext uri="{BB962C8B-B14F-4D97-AF65-F5344CB8AC3E}">
        <p14:creationId xmlns:p14="http://schemas.microsoft.com/office/powerpoint/2010/main" val="1617020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23</a:t>
            </a:fld>
            <a:endParaRPr lang="fr-FR"/>
          </a:p>
        </p:txBody>
      </p:sp>
    </p:spTree>
    <p:extLst>
      <p:ext uri="{BB962C8B-B14F-4D97-AF65-F5344CB8AC3E}">
        <p14:creationId xmlns:p14="http://schemas.microsoft.com/office/powerpoint/2010/main" val="1815354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Different definitions of </a:t>
            </a:r>
            <a:r>
              <a:rPr lang="nl-BE" noProof="0" dirty="0"/>
              <a:t>GIS, bit multiple </a:t>
            </a:r>
            <a:r>
              <a:rPr lang="en-BE" noProof="0" dirty="0"/>
              <a:t>elements</a:t>
            </a:r>
            <a:r>
              <a:rPr lang="nl-BE" noProof="0" dirty="0"/>
              <a:t> overlap. </a:t>
            </a:r>
            <a:endParaRPr lang="en-BE" noProof="0" dirty="0"/>
          </a:p>
        </p:txBody>
      </p:sp>
      <p:sp>
        <p:nvSpPr>
          <p:cNvPr id="4" name="Slide Number Placeholder 3"/>
          <p:cNvSpPr>
            <a:spLocks noGrp="1"/>
          </p:cNvSpPr>
          <p:nvPr>
            <p:ph type="sldNum" sz="quarter" idx="5"/>
          </p:nvPr>
        </p:nvSpPr>
        <p:spPr/>
        <p:txBody>
          <a:bodyPr/>
          <a:lstStyle/>
          <a:p>
            <a:fld id="{D76A0413-D747-42F6-A291-45C5E891C308}" type="slidenum">
              <a:rPr lang="fr-FR" smtClean="0"/>
              <a:t>6</a:t>
            </a:fld>
            <a:endParaRPr lang="fr-FR" dirty="0"/>
          </a:p>
        </p:txBody>
      </p:sp>
    </p:spTree>
    <p:extLst>
      <p:ext uri="{BB962C8B-B14F-4D97-AF65-F5344CB8AC3E}">
        <p14:creationId xmlns:p14="http://schemas.microsoft.com/office/powerpoint/2010/main" val="229131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part of GIS is the used spatial reference system. That adds the earlier mentioned absolute reference system.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24</a:t>
            </a:fld>
            <a:endParaRPr lang="fr-FR"/>
          </a:p>
        </p:txBody>
      </p:sp>
    </p:spTree>
    <p:extLst>
      <p:ext uri="{BB962C8B-B14F-4D97-AF65-F5344CB8AC3E}">
        <p14:creationId xmlns:p14="http://schemas.microsoft.com/office/powerpoint/2010/main" val="4166184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spatial reference system is thus used to describe where a feature is located in the real world. And as mentioned the main element, adding spatial data, of a GIS.</a:t>
            </a:r>
          </a:p>
          <a:p>
            <a:r>
              <a:rPr lang="en-US" dirty="0"/>
              <a:t>Another word for SRS is a coordinate reference system or CRS, often mentioned when doing GIS.</a:t>
            </a:r>
          </a:p>
          <a:p>
            <a:r>
              <a:rPr lang="en-US" dirty="0"/>
              <a:t>There are multiple types, like a coordinate-based one. This can be local, regional or global. </a:t>
            </a:r>
          </a:p>
          <a:p>
            <a:r>
              <a:rPr lang="en-US" dirty="0"/>
              <a:t>An example of a non-coordinate-based reference system is an address, like on the slide. </a:t>
            </a:r>
          </a:p>
          <a:p>
            <a:r>
              <a:rPr lang="en-US" dirty="0"/>
              <a:t>A global one, most people know is X° east or west &amp; Y° north or south. </a:t>
            </a:r>
          </a:p>
          <a:p>
            <a:r>
              <a:rPr lang="en-US" dirty="0"/>
              <a:t>A local one is (often) created by the country. Regional is one for example of Europe.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25</a:t>
            </a:fld>
            <a:endParaRPr lang="fr-FR"/>
          </a:p>
        </p:txBody>
      </p:sp>
    </p:spTree>
    <p:extLst>
      <p:ext uri="{BB962C8B-B14F-4D97-AF65-F5344CB8AC3E}">
        <p14:creationId xmlns:p14="http://schemas.microsoft.com/office/powerpoint/2010/main" val="4143219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Because there are so</a:t>
            </a:r>
            <a:r>
              <a:rPr lang="en-US" noProof="0" dirty="0"/>
              <a:t> many different projections with names they are simplified and tracked by a code, an EPS-code.</a:t>
            </a:r>
          </a:p>
          <a:p>
            <a:r>
              <a:rPr lang="en-US" noProof="0" dirty="0"/>
              <a:t>This code is used to select the correct projection system in a GIS.</a:t>
            </a:r>
          </a:p>
          <a:p>
            <a:r>
              <a:rPr lang="en-US" noProof="0" dirty="0"/>
              <a:t>Some common, and often used ones are mentioned in the slides. </a:t>
            </a:r>
            <a:endParaRPr lang="nl-BE" dirty="0"/>
          </a:p>
          <a:p>
            <a:endParaRPr lang="nl-BE" dirty="0"/>
          </a:p>
          <a:p>
            <a:endParaRPr lang="nl-BE" dirty="0"/>
          </a:p>
          <a:p>
            <a:r>
              <a:rPr lang="nl-BE" dirty="0"/>
              <a:t>Source: Stal, C., De </a:t>
            </a:r>
            <a:r>
              <a:rPr lang="nl-BE" dirty="0" err="1"/>
              <a:t>Sloover</a:t>
            </a:r>
            <a:r>
              <a:rPr lang="nl-BE" dirty="0"/>
              <a:t>, L., Verbeurgt, J., &amp; De Wulf, A. (2022). On </a:t>
            </a:r>
            <a:r>
              <a:rPr lang="nl-BE" dirty="0" err="1"/>
              <a:t>finding</a:t>
            </a:r>
            <a:r>
              <a:rPr lang="nl-BE" dirty="0"/>
              <a:t> a </a:t>
            </a:r>
            <a:r>
              <a:rPr lang="nl-BE" dirty="0" err="1"/>
              <a:t>projected</a:t>
            </a:r>
            <a:r>
              <a:rPr lang="nl-BE" dirty="0"/>
              <a:t> </a:t>
            </a:r>
            <a:r>
              <a:rPr lang="nl-BE" dirty="0" err="1"/>
              <a:t>coordinate</a:t>
            </a:r>
            <a:r>
              <a:rPr lang="nl-BE" dirty="0"/>
              <a:t> </a:t>
            </a:r>
            <a:r>
              <a:rPr lang="nl-BE" dirty="0" err="1"/>
              <a:t>reference</a:t>
            </a:r>
            <a:r>
              <a:rPr lang="nl-BE" dirty="0"/>
              <a:t> system. </a:t>
            </a:r>
            <a:r>
              <a:rPr lang="nl-BE" dirty="0" err="1"/>
              <a:t>Geographies</a:t>
            </a:r>
            <a:r>
              <a:rPr lang="nl-BE" dirty="0"/>
              <a:t>, 2(2), 245-257. https://doi.org/10.3390/geographies2020017</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26</a:t>
            </a:fld>
            <a:endParaRPr lang="fr-FR"/>
          </a:p>
        </p:txBody>
      </p:sp>
    </p:spTree>
    <p:extLst>
      <p:ext uri="{BB962C8B-B14F-4D97-AF65-F5344CB8AC3E}">
        <p14:creationId xmlns:p14="http://schemas.microsoft.com/office/powerpoint/2010/main" val="2767944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here the focus lied on all elements to ‘build’ a GIS. </a:t>
            </a:r>
          </a:p>
          <a:p>
            <a:r>
              <a:rPr lang="en-US" dirty="0"/>
              <a:t>Now some explanations will be shown on the analysis one can do in GIS. </a:t>
            </a:r>
          </a:p>
          <a:p>
            <a:r>
              <a:rPr lang="en-US" dirty="0"/>
              <a:t>The focus here will mainly lie on vector analysis, as </a:t>
            </a:r>
            <a:r>
              <a:rPr lang="en-US" dirty="0" err="1"/>
              <a:t>rasters</a:t>
            </a:r>
            <a:r>
              <a:rPr lang="en-US" dirty="0"/>
              <a:t> will be looked at in another session.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27</a:t>
            </a:fld>
            <a:endParaRPr lang="fr-FR"/>
          </a:p>
        </p:txBody>
      </p:sp>
    </p:spTree>
    <p:extLst>
      <p:ext uri="{BB962C8B-B14F-4D97-AF65-F5344CB8AC3E}">
        <p14:creationId xmlns:p14="http://schemas.microsoft.com/office/powerpoint/2010/main" val="2753831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less ‘spatial’ elements of data are as mentioned stored in an attribute table.</a:t>
            </a:r>
          </a:p>
          <a:p>
            <a:r>
              <a:rPr lang="en-US" dirty="0"/>
              <a:t>One can select elements (point, lines, polygons) based on these information. In IT-</a:t>
            </a:r>
            <a:r>
              <a:rPr lang="en-US" dirty="0" err="1"/>
              <a:t>langues</a:t>
            </a:r>
            <a:r>
              <a:rPr lang="en-US" dirty="0"/>
              <a:t> we speak about querying. </a:t>
            </a:r>
          </a:p>
          <a:p>
            <a:r>
              <a:rPr lang="en-US" dirty="0"/>
              <a:t>An example is shown here, where we want the parcels selected where the owner is Evans OR Smith. However is the owner is Smith we only want to select the parcels at the street </a:t>
            </a:r>
            <a:r>
              <a:rPr lang="en-US" dirty="0" err="1"/>
              <a:t>Lisson</a:t>
            </a:r>
            <a:r>
              <a:rPr lang="en-US" dirty="0"/>
              <a:t> St</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28</a:t>
            </a:fld>
            <a:endParaRPr lang="fr-FR"/>
          </a:p>
        </p:txBody>
      </p:sp>
    </p:spTree>
    <p:extLst>
      <p:ext uri="{BB962C8B-B14F-4D97-AF65-F5344CB8AC3E}">
        <p14:creationId xmlns:p14="http://schemas.microsoft.com/office/powerpoint/2010/main" val="3875051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 previous selections, or queries were based on the attribute table there is also the possibility to query on spatial relationship = what makes GIS unique &amp; useful. </a:t>
            </a:r>
          </a:p>
          <a:p>
            <a:r>
              <a:rPr lang="en-US" dirty="0"/>
              <a:t>On the top right we see the geo-information.</a:t>
            </a:r>
          </a:p>
          <a:p>
            <a:r>
              <a:rPr lang="en-US" dirty="0"/>
              <a:t>In the ‘disjoint’ query we want to select the building that have no overlap with no landslides.</a:t>
            </a:r>
          </a:p>
          <a:p>
            <a:r>
              <a:rPr lang="en-US" dirty="0"/>
              <a:t>For the ‘overlap’ query it is the opposite, we only want buildings that overlap. Note that it is only the overlapping once and not those that fall completely in the landslide. </a:t>
            </a:r>
          </a:p>
          <a:p>
            <a:r>
              <a:rPr lang="en-US" dirty="0"/>
              <a:t>The last one here, intersect, selects the once that have any intersection or interactions with the areas of landslides.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29</a:t>
            </a:fld>
            <a:endParaRPr lang="fr-FR"/>
          </a:p>
        </p:txBody>
      </p:sp>
    </p:spTree>
    <p:extLst>
      <p:ext uri="{BB962C8B-B14F-4D97-AF65-F5344CB8AC3E}">
        <p14:creationId xmlns:p14="http://schemas.microsoft.com/office/powerpoint/2010/main" val="1901686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query ‘contains’  select only polygon that contain a full shape of the landslide areas.</a:t>
            </a:r>
          </a:p>
          <a:p>
            <a:r>
              <a:rPr lang="en-US" dirty="0"/>
              <a:t>The query ‘within’ only wants to select houses that are fully in the landslide areas.</a:t>
            </a:r>
          </a:p>
          <a:p>
            <a:r>
              <a:rPr lang="en-US" dirty="0"/>
              <a:t>For the ‘touches’ query the system only looks at building that touch.</a:t>
            </a:r>
          </a:p>
          <a:p>
            <a:r>
              <a:rPr lang="en-US" dirty="0"/>
              <a:t>And lastly the ‘equals’ query want a building that stand on the exact same area of the landslide area.  </a:t>
            </a:r>
          </a:p>
          <a:p>
            <a:endParaRPr lang="en-US" dirty="0"/>
          </a:p>
        </p:txBody>
      </p:sp>
      <p:sp>
        <p:nvSpPr>
          <p:cNvPr id="4" name="Slide Number Placeholder 3"/>
          <p:cNvSpPr>
            <a:spLocks noGrp="1"/>
          </p:cNvSpPr>
          <p:nvPr>
            <p:ph type="sldNum" sz="quarter" idx="5"/>
          </p:nvPr>
        </p:nvSpPr>
        <p:spPr/>
        <p:txBody>
          <a:bodyPr/>
          <a:lstStyle/>
          <a:p>
            <a:fld id="{D76A0413-D747-42F6-A291-45C5E891C308}" type="slidenum">
              <a:rPr lang="fr-FR" smtClean="0"/>
              <a:t>30</a:t>
            </a:fld>
            <a:endParaRPr lang="fr-FR"/>
          </a:p>
        </p:txBody>
      </p:sp>
    </p:spTree>
    <p:extLst>
      <p:ext uri="{BB962C8B-B14F-4D97-AF65-F5344CB8AC3E}">
        <p14:creationId xmlns:p14="http://schemas.microsoft.com/office/powerpoint/2010/main" val="35193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 precious focused on selecting information. However, the information can also be ‘modified’ with geoprocessing. </a:t>
            </a:r>
          </a:p>
          <a:p>
            <a:r>
              <a:rPr lang="en-US" dirty="0"/>
              <a:t>On the left the concept of buffering is shown, where on a chosen distance a new polygon is drawn to be able to use that in analysis as ‘in the distance of X to the point-line-polygon’. A buffer is always a polygon regardless of the original type of vector.</a:t>
            </a:r>
          </a:p>
          <a:p>
            <a:r>
              <a:rPr lang="en-US" dirty="0"/>
              <a:t>On the right different types of data combination is shown. The ‘dissolve’ function will combine polygons with the same values (attributes) into one polygon.</a:t>
            </a:r>
          </a:p>
          <a:p>
            <a:r>
              <a:rPr lang="en-US" dirty="0"/>
              <a:t>The ‘merge’ function’ will just paste the information together.</a:t>
            </a:r>
          </a:p>
          <a:p>
            <a:endParaRPr lang="en-US" dirty="0"/>
          </a:p>
          <a:p>
            <a:r>
              <a:rPr lang="en-US" dirty="0"/>
              <a:t>On the bottom right more of ‘extraction’ functions are shown.</a:t>
            </a:r>
          </a:p>
          <a:p>
            <a:r>
              <a:rPr lang="en-US" dirty="0"/>
              <a:t>The clip function is using a certain polygon to only extract what lies within. Often referred to as the cookie cutter.  </a:t>
            </a:r>
          </a:p>
          <a:p>
            <a:r>
              <a:rPr lang="en-US" dirty="0"/>
              <a:t>For the function union the different layer will be combined and taken over from the original information.</a:t>
            </a:r>
          </a:p>
          <a:p>
            <a:r>
              <a:rPr lang="en-US" dirty="0"/>
              <a:t>Intersect combines both overlapping from both layers, not only the insides from one as with clip. </a:t>
            </a:r>
          </a:p>
          <a:p>
            <a:r>
              <a:rPr lang="en-US" dirty="0"/>
              <a:t>The last mentioned function ‘erase’ is the opposite as clip and only keeps what is not inside the polygon. A reverse cookie cutting, what is lest from taking out the cookie.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31</a:t>
            </a:fld>
            <a:endParaRPr lang="fr-FR"/>
          </a:p>
        </p:txBody>
      </p:sp>
    </p:spTree>
    <p:extLst>
      <p:ext uri="{BB962C8B-B14F-4D97-AF65-F5344CB8AC3E}">
        <p14:creationId xmlns:p14="http://schemas.microsoft.com/office/powerpoint/2010/main" val="2038975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It is a way </a:t>
            </a:r>
            <a:r>
              <a:rPr lang="nl-BE" dirty="0" err="1"/>
              <a:t>to</a:t>
            </a:r>
            <a:r>
              <a:rPr lang="nl-BE" dirty="0"/>
              <a:t> do </a:t>
            </a:r>
            <a:r>
              <a:rPr lang="nl-BE" dirty="0" err="1"/>
              <a:t>integrated</a:t>
            </a:r>
            <a:r>
              <a:rPr lang="nl-BE" dirty="0"/>
              <a:t> data. Make a virtual </a:t>
            </a:r>
            <a:r>
              <a:rPr lang="nl-BE" dirty="0" err="1"/>
              <a:t>representation</a:t>
            </a:r>
            <a:r>
              <a:rPr lang="nl-BE" dirty="0"/>
              <a:t> of </a:t>
            </a:r>
            <a:r>
              <a:rPr lang="nl-BE" dirty="0" err="1"/>
              <a:t>the</a:t>
            </a:r>
            <a:r>
              <a:rPr lang="nl-BE" dirty="0"/>
              <a:t> real </a:t>
            </a:r>
            <a:r>
              <a:rPr lang="nl-BE" dirty="0" err="1"/>
              <a:t>world</a:t>
            </a:r>
            <a:r>
              <a:rPr lang="nl-BE" dirty="0"/>
              <a:t> </a:t>
            </a:r>
            <a:r>
              <a:rPr lang="nl-BE" dirty="0" err="1"/>
              <a:t>entitites</a:t>
            </a:r>
            <a:r>
              <a:rPr lang="nl-BE" dirty="0"/>
              <a:t>.</a:t>
            </a:r>
          </a:p>
          <a:p>
            <a:r>
              <a:rPr lang="nl-BE" dirty="0" err="1"/>
              <a:t>There</a:t>
            </a:r>
            <a:r>
              <a:rPr lang="nl-BE" dirty="0"/>
              <a:t> </a:t>
            </a:r>
            <a:r>
              <a:rPr lang="nl-BE" dirty="0" err="1"/>
              <a:t>could</a:t>
            </a:r>
            <a:r>
              <a:rPr lang="nl-BE" dirty="0"/>
              <a:t>/</a:t>
            </a:r>
            <a:r>
              <a:rPr lang="nl-BE" dirty="0" err="1"/>
              <a:t>should</a:t>
            </a:r>
            <a:r>
              <a:rPr lang="nl-BE" dirty="0"/>
              <a:t> </a:t>
            </a:r>
            <a:r>
              <a:rPr lang="nl-BE" dirty="0" err="1"/>
              <a:t>be</a:t>
            </a:r>
            <a:r>
              <a:rPr lang="nl-BE" dirty="0"/>
              <a:t> a </a:t>
            </a:r>
            <a:r>
              <a:rPr lang="nl-BE" dirty="0" err="1"/>
              <a:t>synchronisation</a:t>
            </a:r>
            <a:r>
              <a:rPr lang="nl-BE" dirty="0"/>
              <a:t> </a:t>
            </a:r>
            <a:r>
              <a:rPr lang="nl-BE" dirty="0" err="1"/>
              <a:t>between</a:t>
            </a:r>
            <a:r>
              <a:rPr lang="nl-BE" dirty="0"/>
              <a:t> </a:t>
            </a:r>
            <a:r>
              <a:rPr lang="nl-BE" dirty="0" err="1"/>
              <a:t>both</a:t>
            </a:r>
            <a:r>
              <a:rPr lang="nl-BE" dirty="0"/>
              <a:t>.</a:t>
            </a:r>
          </a:p>
          <a:p>
            <a:endParaRPr lang="nl-BE" dirty="0"/>
          </a:p>
          <a:p>
            <a:r>
              <a:rPr lang="nl-BE" dirty="0" err="1"/>
              <a:t>From</a:t>
            </a:r>
            <a:r>
              <a:rPr lang="nl-BE" dirty="0"/>
              <a:t> </a:t>
            </a:r>
            <a:r>
              <a:rPr lang="nl-BE" dirty="0" err="1"/>
              <a:t>further</a:t>
            </a:r>
            <a:r>
              <a:rPr lang="nl-BE" dirty="0"/>
              <a:t> on we </a:t>
            </a:r>
            <a:r>
              <a:rPr lang="nl-BE" dirty="0" err="1"/>
              <a:t>will</a:t>
            </a:r>
            <a:r>
              <a:rPr lang="nl-BE" dirty="0"/>
              <a:t> talk </a:t>
            </a:r>
            <a:r>
              <a:rPr lang="nl-BE" dirty="0" err="1"/>
              <a:t>about</a:t>
            </a:r>
            <a:r>
              <a:rPr lang="nl-BE" dirty="0"/>
              <a:t> </a:t>
            </a:r>
            <a:r>
              <a:rPr lang="nl-BE" dirty="0" err="1"/>
              <a:t>urban</a:t>
            </a:r>
            <a:r>
              <a:rPr lang="nl-BE" dirty="0"/>
              <a:t> DT, but </a:t>
            </a:r>
            <a:r>
              <a:rPr lang="nl-BE" dirty="0" err="1"/>
              <a:t>know</a:t>
            </a:r>
            <a:r>
              <a:rPr lang="nl-BE" dirty="0"/>
              <a:t> </a:t>
            </a:r>
            <a:r>
              <a:rPr lang="nl-BE" dirty="0" err="1"/>
              <a:t>they</a:t>
            </a:r>
            <a:r>
              <a:rPr lang="nl-BE" dirty="0"/>
              <a:t> </a:t>
            </a:r>
            <a:r>
              <a:rPr lang="nl-BE" dirty="0" err="1"/>
              <a:t>can</a:t>
            </a:r>
            <a:r>
              <a:rPr lang="nl-BE" dirty="0"/>
              <a:t> </a:t>
            </a:r>
            <a:r>
              <a:rPr lang="nl-BE" dirty="0" err="1"/>
              <a:t>be</a:t>
            </a:r>
            <a:r>
              <a:rPr lang="nl-BE" dirty="0"/>
              <a:t> </a:t>
            </a:r>
            <a:r>
              <a:rPr lang="nl-BE" dirty="0" err="1"/>
              <a:t>used</a:t>
            </a:r>
            <a:r>
              <a:rPr lang="nl-BE" dirty="0"/>
              <a:t> </a:t>
            </a:r>
            <a:r>
              <a:rPr lang="nl-BE" dirty="0" err="1"/>
              <a:t>for</a:t>
            </a:r>
            <a:r>
              <a:rPr lang="nl-BE" dirty="0"/>
              <a:t> non-</a:t>
            </a:r>
            <a:r>
              <a:rPr lang="nl-BE" dirty="0" err="1"/>
              <a:t>urban</a:t>
            </a:r>
            <a:r>
              <a:rPr lang="nl-BE" dirty="0"/>
              <a:t> environments.</a:t>
            </a:r>
          </a:p>
          <a:p>
            <a:r>
              <a:rPr lang="nl-BE" dirty="0"/>
              <a:t>Urban environments are </a:t>
            </a:r>
            <a:r>
              <a:rPr lang="nl-BE" dirty="0" err="1"/>
              <a:t>often</a:t>
            </a:r>
            <a:r>
              <a:rPr lang="nl-BE" dirty="0"/>
              <a:t> more </a:t>
            </a:r>
            <a:r>
              <a:rPr lang="nl-BE" dirty="0" err="1"/>
              <a:t>challanging</a:t>
            </a:r>
            <a:r>
              <a:rPr lang="nl-BE" dirty="0"/>
              <a:t> </a:t>
            </a:r>
            <a:r>
              <a:rPr lang="nl-BE" dirty="0" err="1"/>
              <a:t>due</a:t>
            </a:r>
            <a:r>
              <a:rPr lang="nl-BE" dirty="0"/>
              <a:t> </a:t>
            </a:r>
            <a:r>
              <a:rPr lang="nl-BE" dirty="0" err="1"/>
              <a:t>to</a:t>
            </a:r>
            <a:r>
              <a:rPr lang="nl-BE" dirty="0"/>
              <a:t> </a:t>
            </a:r>
            <a:r>
              <a:rPr lang="nl-BE" dirty="0" err="1"/>
              <a:t>their</a:t>
            </a:r>
            <a:r>
              <a:rPr lang="nl-BE" dirty="0"/>
              <a:t> </a:t>
            </a:r>
            <a:r>
              <a:rPr lang="nl-BE" dirty="0" err="1"/>
              <a:t>complexity</a:t>
            </a:r>
            <a:r>
              <a:rPr lang="nl-BE" dirty="0"/>
              <a:t>.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33</a:t>
            </a:fld>
            <a:endParaRPr lang="fr-FR"/>
          </a:p>
        </p:txBody>
      </p:sp>
    </p:spTree>
    <p:extLst>
      <p:ext uri="{BB962C8B-B14F-4D97-AF65-F5344CB8AC3E}">
        <p14:creationId xmlns:p14="http://schemas.microsoft.com/office/powerpoint/2010/main" val="1894427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35</a:t>
            </a:fld>
            <a:endParaRPr lang="fr-FR"/>
          </a:p>
        </p:txBody>
      </p:sp>
    </p:spTree>
    <p:extLst>
      <p:ext uri="{BB962C8B-B14F-4D97-AF65-F5344CB8AC3E}">
        <p14:creationId xmlns:p14="http://schemas.microsoft.com/office/powerpoint/2010/main" val="157647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There are five </a:t>
            </a:r>
            <a:r>
              <a:rPr lang="en-BE" noProof="0" dirty="0" err="1"/>
              <a:t>componants</a:t>
            </a:r>
            <a:r>
              <a:rPr lang="en-BE" noProof="0" dirty="0"/>
              <a:t> that are part of a GIS.</a:t>
            </a:r>
          </a:p>
          <a:p>
            <a:r>
              <a:rPr lang="en-BE" noProof="0" dirty="0"/>
              <a:t>First there is the hardware, in short the computer you work on. There are some requirements for this, the PC has to b</a:t>
            </a:r>
            <a:r>
              <a:rPr lang="nl-BE" noProof="0" dirty="0"/>
              <a:t>e</a:t>
            </a:r>
            <a:r>
              <a:rPr lang="en-BE" noProof="0" dirty="0"/>
              <a:t> able to run the software. </a:t>
            </a:r>
          </a:p>
          <a:p>
            <a:r>
              <a:rPr lang="en-BE" noProof="0" dirty="0"/>
              <a:t>This directly mentions the second </a:t>
            </a:r>
            <a:r>
              <a:rPr lang="en-BE" noProof="0" dirty="0" err="1"/>
              <a:t>componant</a:t>
            </a:r>
            <a:r>
              <a:rPr lang="en-BE" noProof="0" dirty="0"/>
              <a:t>, software to do you GIS- work in. In another slide the focus is on this. </a:t>
            </a:r>
          </a:p>
          <a:p>
            <a:r>
              <a:rPr lang="en-BE" noProof="0" dirty="0"/>
              <a:t>The software however does not make analyses, viewings, … from thin air. Data is needed to use in this software. And the use is done by an operator, the human component.</a:t>
            </a:r>
          </a:p>
          <a:p>
            <a:r>
              <a:rPr lang="en-BE" noProof="0" dirty="0"/>
              <a:t>Lastly methods are used. </a:t>
            </a:r>
          </a:p>
        </p:txBody>
      </p:sp>
      <p:sp>
        <p:nvSpPr>
          <p:cNvPr id="4" name="Slide Number Placeholder 3"/>
          <p:cNvSpPr>
            <a:spLocks noGrp="1"/>
          </p:cNvSpPr>
          <p:nvPr>
            <p:ph type="sldNum" sz="quarter" idx="5"/>
          </p:nvPr>
        </p:nvSpPr>
        <p:spPr/>
        <p:txBody>
          <a:bodyPr/>
          <a:lstStyle/>
          <a:p>
            <a:fld id="{D76A0413-D747-42F6-A291-45C5E891C308}" type="slidenum">
              <a:rPr lang="fr-FR" smtClean="0"/>
              <a:t>7</a:t>
            </a:fld>
            <a:endParaRPr lang="fr-FR"/>
          </a:p>
        </p:txBody>
      </p:sp>
    </p:spTree>
    <p:extLst>
      <p:ext uri="{BB962C8B-B14F-4D97-AF65-F5344CB8AC3E}">
        <p14:creationId xmlns:p14="http://schemas.microsoft.com/office/powerpoint/2010/main" val="969162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Geospatial digital twins will make cities smarter | GIM International</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37</a:t>
            </a:fld>
            <a:endParaRPr lang="fr-FR"/>
          </a:p>
        </p:txBody>
      </p:sp>
    </p:spTree>
    <p:extLst>
      <p:ext uri="{BB962C8B-B14F-4D97-AF65-F5344CB8AC3E}">
        <p14:creationId xmlns:p14="http://schemas.microsoft.com/office/powerpoint/2010/main" val="2696756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41</a:t>
            </a:fld>
            <a:endParaRPr lang="fr-FR"/>
          </a:p>
        </p:txBody>
      </p:sp>
    </p:spTree>
    <p:extLst>
      <p:ext uri="{BB962C8B-B14F-4D97-AF65-F5344CB8AC3E}">
        <p14:creationId xmlns:p14="http://schemas.microsoft.com/office/powerpoint/2010/main" val="462544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One of the ideas in GIS is to provide spatial information to decision makers.</a:t>
            </a:r>
          </a:p>
          <a:p>
            <a:r>
              <a:rPr lang="en-BE" noProof="0" dirty="0"/>
              <a:t>This however is not a one step story. There are multiple steps involved in creating this.</a:t>
            </a:r>
          </a:p>
          <a:p>
            <a:r>
              <a:rPr lang="en-BE" noProof="0" dirty="0"/>
              <a:t>First the real world information, the actually reality has to be converted into the input of a GIS. Create the data, model the data. Is done through multiple methods, one of the most relevant once in the context of the course: remote sensing. </a:t>
            </a:r>
          </a:p>
          <a:p>
            <a:r>
              <a:rPr lang="en-BE" noProof="0" dirty="0"/>
              <a:t>From this data the user can modify, the data with multiple processing tools. Mentioned in the orange part.</a:t>
            </a:r>
          </a:p>
          <a:p>
            <a:r>
              <a:rPr lang="en-BE" noProof="0" dirty="0"/>
              <a:t>Out of this results can be generated, a classic result is a map, but statistics or new data is also possible.</a:t>
            </a:r>
          </a:p>
          <a:p>
            <a:r>
              <a:rPr lang="en-BE" noProof="0" dirty="0"/>
              <a:t>This in itself can then serve as information for people to connect with their knowledge and often experience to use for decisions. </a:t>
            </a:r>
          </a:p>
        </p:txBody>
      </p:sp>
      <p:sp>
        <p:nvSpPr>
          <p:cNvPr id="4" name="Slide Number Placeholder 3"/>
          <p:cNvSpPr>
            <a:spLocks noGrp="1"/>
          </p:cNvSpPr>
          <p:nvPr>
            <p:ph type="sldNum" sz="quarter" idx="5"/>
          </p:nvPr>
        </p:nvSpPr>
        <p:spPr/>
        <p:txBody>
          <a:bodyPr/>
          <a:lstStyle/>
          <a:p>
            <a:fld id="{D76A0413-D747-42F6-A291-45C5E891C308}" type="slidenum">
              <a:rPr lang="fr-FR" smtClean="0"/>
              <a:t>8</a:t>
            </a:fld>
            <a:endParaRPr lang="fr-FR"/>
          </a:p>
        </p:txBody>
      </p:sp>
    </p:spTree>
    <p:extLst>
      <p:ext uri="{BB962C8B-B14F-4D97-AF65-F5344CB8AC3E}">
        <p14:creationId xmlns:p14="http://schemas.microsoft.com/office/powerpoint/2010/main" val="3788039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There are multiple software's available</a:t>
            </a:r>
            <a:r>
              <a:rPr lang="en-US" noProof="0" dirty="0"/>
              <a:t>. They can be divided in multiple categories. </a:t>
            </a:r>
          </a:p>
          <a:p>
            <a:r>
              <a:rPr lang="en-US" noProof="0" dirty="0"/>
              <a:t>Desktop GIS, GIS as a service, Spatial databases (management software) and map servers.</a:t>
            </a:r>
          </a:p>
          <a:p>
            <a:r>
              <a:rPr lang="en-US" noProof="0" dirty="0"/>
              <a:t>There are multiple examples on here. A couple of known once for the GIS as a service is Google or Apple Maps.</a:t>
            </a:r>
          </a:p>
          <a:p>
            <a:endParaRPr lang="en-US" noProof="0" dirty="0"/>
          </a:p>
          <a:p>
            <a:r>
              <a:rPr lang="en-US" noProof="0" dirty="0"/>
              <a:t>In this course the focus will be on Desktop GIS. </a:t>
            </a:r>
            <a:endParaRPr lang="en-BE" noProof="0" dirty="0"/>
          </a:p>
        </p:txBody>
      </p:sp>
      <p:sp>
        <p:nvSpPr>
          <p:cNvPr id="4" name="Slide Number Placeholder 3"/>
          <p:cNvSpPr>
            <a:spLocks noGrp="1"/>
          </p:cNvSpPr>
          <p:nvPr>
            <p:ph type="sldNum" sz="quarter" idx="5"/>
          </p:nvPr>
        </p:nvSpPr>
        <p:spPr/>
        <p:txBody>
          <a:bodyPr/>
          <a:lstStyle/>
          <a:p>
            <a:fld id="{D76A0413-D747-42F6-A291-45C5E891C308}" type="slidenum">
              <a:rPr lang="fr-FR" smtClean="0"/>
              <a:t>9</a:t>
            </a:fld>
            <a:endParaRPr lang="fr-FR"/>
          </a:p>
        </p:txBody>
      </p:sp>
    </p:spTree>
    <p:extLst>
      <p:ext uri="{BB962C8B-B14F-4D97-AF65-F5344CB8AC3E}">
        <p14:creationId xmlns:p14="http://schemas.microsoft.com/office/powerpoint/2010/main" val="193781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GIS is used in multiple field, here mentioned are just some examples.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10</a:t>
            </a:fld>
            <a:endParaRPr lang="fr-FR"/>
          </a:p>
        </p:txBody>
      </p:sp>
    </p:spTree>
    <p:extLst>
      <p:ext uri="{BB962C8B-B14F-4D97-AF65-F5344CB8AC3E}">
        <p14:creationId xmlns:p14="http://schemas.microsoft.com/office/powerpoint/2010/main" val="2605099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GIS is used in these field for multiple reasons, there are some advantages to using it.</a:t>
            </a:r>
          </a:p>
          <a:p>
            <a:r>
              <a:rPr lang="en-US" dirty="0"/>
              <a:t>One of the main once being the benefit of viewing the data in a spatial manner. It adds ways to see relationships in a spatial way.</a:t>
            </a:r>
          </a:p>
          <a:p>
            <a:r>
              <a:rPr lang="en-US" dirty="0"/>
              <a:t>Next to it data can also be shown in charts and reports from GIS.</a:t>
            </a:r>
          </a:p>
          <a:p>
            <a:r>
              <a:rPr lang="en-US" dirty="0"/>
              <a:t>It also helps to reduce costs and efficiency things.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11</a:t>
            </a:fld>
            <a:endParaRPr lang="fr-FR"/>
          </a:p>
        </p:txBody>
      </p:sp>
    </p:spTree>
    <p:extLst>
      <p:ext uri="{BB962C8B-B14F-4D97-AF65-F5344CB8AC3E}">
        <p14:creationId xmlns:p14="http://schemas.microsoft.com/office/powerpoint/2010/main" val="3215216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second section the focus lies on definitions of elements needed to understand GIS.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12</a:t>
            </a:fld>
            <a:endParaRPr lang="fr-FR"/>
          </a:p>
        </p:txBody>
      </p:sp>
    </p:spTree>
    <p:extLst>
      <p:ext uri="{BB962C8B-B14F-4D97-AF65-F5344CB8AC3E}">
        <p14:creationId xmlns:p14="http://schemas.microsoft.com/office/powerpoint/2010/main" val="4099950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transform the real world into a GIS it is extracted in different elements.</a:t>
            </a:r>
          </a:p>
          <a:p>
            <a:r>
              <a:rPr lang="en-US" dirty="0"/>
              <a:t>In GIS often referred to as layers. They are thematic elements and often research areas. </a:t>
            </a:r>
          </a:p>
        </p:txBody>
      </p:sp>
      <p:sp>
        <p:nvSpPr>
          <p:cNvPr id="4" name="Slide Number Placeholder 3"/>
          <p:cNvSpPr>
            <a:spLocks noGrp="1"/>
          </p:cNvSpPr>
          <p:nvPr>
            <p:ph type="sldNum" sz="quarter" idx="5"/>
          </p:nvPr>
        </p:nvSpPr>
        <p:spPr/>
        <p:txBody>
          <a:bodyPr/>
          <a:lstStyle/>
          <a:p>
            <a:fld id="{D76A0413-D747-42F6-A291-45C5E891C308}" type="slidenum">
              <a:rPr lang="fr-FR" smtClean="0"/>
              <a:t>13</a:t>
            </a:fld>
            <a:endParaRPr lang="fr-FR"/>
          </a:p>
        </p:txBody>
      </p:sp>
    </p:spTree>
    <p:extLst>
      <p:ext uri="{BB962C8B-B14F-4D97-AF65-F5344CB8AC3E}">
        <p14:creationId xmlns:p14="http://schemas.microsoft.com/office/powerpoint/2010/main" val="2007752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oppins" pitchFamily="2" charset="77"/>
                <a:cs typeface="Poppins" pitchFamily="2" charset="77"/>
              </a:defRPr>
            </a:lvl1pPr>
          </a:lstStyle>
          <a:p>
            <a:endParaRPr lang="it-IT"/>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oppins" pitchFamily="2" charset="77"/>
                <a:cs typeface="Poppins" pitchFamily="2" charset="77"/>
              </a:defRPr>
            </a:lvl1pPr>
          </a:lstStyle>
          <a:p>
            <a:endParaRPr lang="it-IT"/>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pPr/>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1.gif"/></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www.digitaltwinconsortium.org/initiatives/the-definition-of-a-digital-twin" TargetMode="External"/><Relationship Id="rId5" Type="http://schemas.openxmlformats.org/officeDocument/2006/relationships/hyperlink" Target="https://docs.ogc.org/dp/24-025.html" TargetMode="Externa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hyperlink" Target="https://docs.ogc.org/dp/24-025.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m/watch?v=y8cXBSI6o44" TargetMode="External"/><Relationship Id="rId2" Type="http://schemas.openxmlformats.org/officeDocument/2006/relationships/hyperlink" Target="http://www.youtube.com/watch/MJgoOXWz-jQ" TargetMode="External"/><Relationship Id="rId1" Type="http://schemas.openxmlformats.org/officeDocument/2006/relationships/slideLayout" Target="../slideLayouts/slideLayout7.xml"/><Relationship Id="rId5" Type="http://schemas.openxmlformats.org/officeDocument/2006/relationships/hyperlink" Target="https://www.digitalurbantwins.com/flanderstwin" TargetMode="External"/><Relationship Id="rId4" Type="http://schemas.openxmlformats.org/officeDocument/2006/relationships/hyperlink" Target="https://www.youtube.com/watch?v=FKVHZlGqEyw"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https://hexagon.com/products/m-app-enterprise" TargetMode="External"/><Relationship Id="rId3" Type="http://schemas.openxmlformats.org/officeDocument/2006/relationships/hyperlink" Target="https://www.3ds.com/" TargetMode="External"/><Relationship Id="rId7" Type="http://schemas.openxmlformats.org/officeDocument/2006/relationships/hyperlink" Target="https://augmentcity.no/" TargetMode="External"/><Relationship Id="rId2" Type="http://schemas.openxmlformats.org/officeDocument/2006/relationships/hyperlink" Target="https://www.esri.com/en-us/arcgis/products/arcgis-cityengine/overview" TargetMode="External"/><Relationship Id="rId1" Type="http://schemas.openxmlformats.org/officeDocument/2006/relationships/slideLayout" Target="../slideLayouts/slideLayout7.xml"/><Relationship Id="rId6" Type="http://schemas.openxmlformats.org/officeDocument/2006/relationships/hyperlink" Target="https://www.bentley.com/software/itwin-platform/" TargetMode="External"/><Relationship Id="rId5" Type="http://schemas.openxmlformats.org/officeDocument/2006/relationships/hyperlink" Target="https://dtcc.chalmers.se/" TargetMode="External"/><Relationship Id="rId4" Type="http://schemas.openxmlformats.org/officeDocument/2006/relationships/hyperlink" Target="https://www.tygron.com/en/digital-tw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www.eo4geo.eu/training/urban-heat-islands-basic-gis-knowledge-vector-and-raster-data/"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jpeg"/><Relationship Id="rId12" Type="http://schemas.openxmlformats.org/officeDocument/2006/relationships/image" Target="../media/image29.png"/><Relationship Id="rId17" Type="http://schemas.openxmlformats.org/officeDocument/2006/relationships/image" Target="../media/image34.gif"/><Relationship Id="rId2" Type="http://schemas.openxmlformats.org/officeDocument/2006/relationships/notesSlide" Target="../notesSlides/notesSlide5.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rPr lang="en-BE" dirty="0"/>
              <a:t>Introduction to GI</a:t>
            </a:r>
            <a:r>
              <a:rPr lang="nl-BE" dirty="0"/>
              <a:t> &amp; DT</a:t>
            </a:r>
            <a:endParaRPr lang="en-BE" dirty="0"/>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rtlCol="0" anchor="t">
            <a:normAutofit/>
          </a:bodyPr>
          <a:lstStyle/>
          <a:p>
            <a:r>
              <a:rPr lang="it-IT" dirty="0"/>
              <a:t>Geographic Information Science</a:t>
            </a:r>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lang="it-IT" dirty="0"/>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lang="it-IT" dirty="0"/>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rtlCol="0" anchor="t">
            <a:normAutofit/>
          </a:bodyPr>
          <a:lstStyle/>
          <a:p>
            <a:r>
              <a:rPr lang="it-IT" dirty="0"/>
              <a:t>SADL – Evert Van Bever</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rtlCol="0" anchor="t">
            <a:normAutofit/>
          </a:bodyPr>
          <a:lstStyle/>
          <a:p>
            <a:r>
              <a:rPr lang="it-IT" dirty="0"/>
              <a:t>KU Leuven</a:t>
            </a:r>
          </a:p>
        </p:txBody>
      </p:sp>
      <p:pic>
        <p:nvPicPr>
          <p:cNvPr id="9" name="Picture 8" descr="A blue and white logo&#10;&#10;Description automatically generated">
            <a:extLst>
              <a:ext uri="{FF2B5EF4-FFF2-40B4-BE49-F238E27FC236}">
                <a16:creationId xmlns:a16="http://schemas.microsoft.com/office/drawing/2014/main" id="{B018ABCC-AC36-11FF-FE5A-B4B606563EA1}"/>
              </a:ext>
            </a:extLst>
          </p:cNvPr>
          <p:cNvPicPr>
            <a:picLocks noChangeAspect="1"/>
          </p:cNvPicPr>
          <p:nvPr/>
        </p:nvPicPr>
        <p:blipFill>
          <a:blip r:embed="rId2"/>
          <a:stretch>
            <a:fillRect/>
          </a:stretch>
        </p:blipFill>
        <p:spPr>
          <a:xfrm>
            <a:off x="4073823" y="505202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26810-5FBC-E687-7878-F6CB99B8ACD8}"/>
              </a:ext>
            </a:extLst>
          </p:cNvPr>
          <p:cNvSpPr>
            <a:spLocks noGrp="1"/>
          </p:cNvSpPr>
          <p:nvPr>
            <p:ph type="title"/>
          </p:nvPr>
        </p:nvSpPr>
        <p:spPr/>
        <p:txBody>
          <a:bodyPr>
            <a:normAutofit fontScale="90000"/>
          </a:bodyPr>
          <a:lstStyle/>
          <a:p>
            <a:r>
              <a:rPr lang="en-BE" dirty="0"/>
              <a:t>Fields use of GIS</a:t>
            </a:r>
          </a:p>
        </p:txBody>
      </p:sp>
      <p:sp>
        <p:nvSpPr>
          <p:cNvPr id="3" name="Text Placeholder 2">
            <a:extLst>
              <a:ext uri="{FF2B5EF4-FFF2-40B4-BE49-F238E27FC236}">
                <a16:creationId xmlns:a16="http://schemas.microsoft.com/office/drawing/2014/main" id="{1F58307B-7056-BE19-7281-07CD57C02775}"/>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E8872273-CFAD-ADF9-3005-05F81D2EEB2E}"/>
              </a:ext>
            </a:extLst>
          </p:cNvPr>
          <p:cNvSpPr>
            <a:spLocks noGrp="1"/>
          </p:cNvSpPr>
          <p:nvPr>
            <p:ph type="body" sz="quarter" idx="11"/>
          </p:nvPr>
        </p:nvSpPr>
        <p:spPr/>
        <p:txBody>
          <a:bodyPr vert="horz" lIns="91440" tIns="45720" rIns="91440" bIns="45720" rtlCol="0" anchor="t">
            <a:normAutofit/>
          </a:bodyPr>
          <a:lstStyle/>
          <a:p>
            <a:pPr marL="285750" indent="-285750">
              <a:buFontTx/>
              <a:buChar char="-"/>
            </a:pPr>
            <a:r>
              <a:rPr lang="nl-BE" sz="1600" dirty="0">
                <a:latin typeface="Poppins"/>
                <a:cs typeface="Poppins"/>
              </a:rPr>
              <a:t>Urban planning</a:t>
            </a:r>
          </a:p>
          <a:p>
            <a:pPr marL="285750" indent="-285750">
              <a:buFontTx/>
              <a:buChar char="-"/>
            </a:pPr>
            <a:r>
              <a:rPr lang="nl-BE" sz="1600" dirty="0">
                <a:latin typeface="Poppins"/>
                <a:cs typeface="Poppins"/>
              </a:rPr>
              <a:t>Environment </a:t>
            </a:r>
            <a:r>
              <a:rPr lang="nl-BE" sz="1600" dirty="0" err="1">
                <a:latin typeface="Poppins"/>
                <a:cs typeface="Poppins"/>
              </a:rPr>
              <a:t>protection</a:t>
            </a:r>
            <a:r>
              <a:rPr lang="nl-BE" sz="1600" dirty="0">
                <a:latin typeface="Poppins"/>
                <a:cs typeface="Poppins"/>
              </a:rPr>
              <a:t> </a:t>
            </a:r>
            <a:r>
              <a:rPr lang="nl-BE" sz="1600" dirty="0" err="1">
                <a:latin typeface="Poppins"/>
                <a:cs typeface="Poppins"/>
              </a:rPr>
              <a:t>and</a:t>
            </a:r>
            <a:r>
              <a:rPr lang="nl-BE" sz="1600" dirty="0">
                <a:latin typeface="Poppins"/>
                <a:cs typeface="Poppins"/>
              </a:rPr>
              <a:t> management</a:t>
            </a:r>
          </a:p>
          <a:p>
            <a:pPr marL="285750" indent="-285750">
              <a:buFontTx/>
              <a:buChar char="-"/>
            </a:pPr>
            <a:r>
              <a:rPr lang="nl-BE" sz="1600" dirty="0">
                <a:latin typeface="Poppins"/>
                <a:cs typeface="Poppins"/>
              </a:rPr>
              <a:t>Land </a:t>
            </a:r>
            <a:r>
              <a:rPr lang="nl-BE" sz="1600" dirty="0" err="1">
                <a:latin typeface="Poppins"/>
                <a:cs typeface="Poppins"/>
              </a:rPr>
              <a:t>use</a:t>
            </a:r>
            <a:r>
              <a:rPr lang="nl-BE" sz="1600" dirty="0">
                <a:latin typeface="Poppins"/>
                <a:cs typeface="Poppins"/>
              </a:rPr>
              <a:t> monitoring</a:t>
            </a:r>
          </a:p>
          <a:p>
            <a:pPr marL="285750" indent="-285750">
              <a:buFontTx/>
              <a:buChar char="-"/>
            </a:pPr>
            <a:r>
              <a:rPr lang="nl-BE" sz="1600" dirty="0" err="1"/>
              <a:t>Agriculture</a:t>
            </a:r>
            <a:endParaRPr lang="nl-BE" sz="1600" dirty="0"/>
          </a:p>
          <a:p>
            <a:pPr marL="285750" indent="-285750">
              <a:buFontTx/>
              <a:buChar char="-"/>
            </a:pPr>
            <a:r>
              <a:rPr lang="nl-BE" sz="1600" dirty="0">
                <a:latin typeface="Poppins"/>
                <a:cs typeface="Poppins"/>
              </a:rPr>
              <a:t>Transportation/</a:t>
            </a:r>
            <a:r>
              <a:rPr lang="nl-BE" sz="1600" dirty="0" err="1">
                <a:latin typeface="Poppins"/>
                <a:cs typeface="Poppins"/>
              </a:rPr>
              <a:t>logistics</a:t>
            </a:r>
            <a:endParaRPr lang="nl-BE" sz="1600" dirty="0">
              <a:latin typeface="Poppins"/>
              <a:cs typeface="Poppins"/>
            </a:endParaRPr>
          </a:p>
          <a:p>
            <a:pPr marL="285750" indent="-285750">
              <a:buFontTx/>
              <a:buChar char="-"/>
            </a:pPr>
            <a:r>
              <a:rPr lang="nl-BE" sz="1600" dirty="0" err="1">
                <a:latin typeface="Poppins"/>
                <a:cs typeface="Poppins"/>
              </a:rPr>
              <a:t>Emergency</a:t>
            </a:r>
            <a:r>
              <a:rPr lang="nl-BE" sz="1600" dirty="0">
                <a:latin typeface="Poppins"/>
                <a:cs typeface="Poppins"/>
              </a:rPr>
              <a:t> management</a:t>
            </a:r>
          </a:p>
          <a:p>
            <a:pPr marL="285750" indent="-285750">
              <a:buFontTx/>
              <a:buChar char="-"/>
            </a:pPr>
            <a:r>
              <a:rPr lang="nl-BE" sz="1600" dirty="0">
                <a:latin typeface="Poppins"/>
                <a:cs typeface="Poppins"/>
              </a:rPr>
              <a:t>Network </a:t>
            </a:r>
            <a:r>
              <a:rPr lang="nl-BE" sz="1600" dirty="0" err="1">
                <a:latin typeface="Poppins"/>
                <a:cs typeface="Poppins"/>
              </a:rPr>
              <a:t>infrastructure</a:t>
            </a:r>
            <a:r>
              <a:rPr lang="nl-BE" sz="1600" dirty="0">
                <a:latin typeface="Poppins"/>
                <a:cs typeface="Poppins"/>
              </a:rPr>
              <a:t> management</a:t>
            </a:r>
          </a:p>
          <a:p>
            <a:pPr marL="285750" indent="-285750">
              <a:buFontTx/>
              <a:buChar char="-"/>
            </a:pPr>
            <a:r>
              <a:rPr lang="nl-BE" sz="1600" dirty="0" err="1"/>
              <a:t>Tourism</a:t>
            </a:r>
            <a:endParaRPr lang="nl-BE" sz="1600" dirty="0"/>
          </a:p>
          <a:p>
            <a:pPr marL="285750" indent="-285750">
              <a:buFontTx/>
              <a:buChar char="-"/>
            </a:pPr>
            <a:r>
              <a:rPr lang="nl-BE" sz="1600" dirty="0"/>
              <a:t>...</a:t>
            </a:r>
            <a:endParaRPr lang="en-BE" sz="1600" dirty="0"/>
          </a:p>
        </p:txBody>
      </p:sp>
    </p:spTree>
    <p:extLst>
      <p:ext uri="{BB962C8B-B14F-4D97-AF65-F5344CB8AC3E}">
        <p14:creationId xmlns:p14="http://schemas.microsoft.com/office/powerpoint/2010/main" val="371782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A36F4-4016-6FAB-DF5C-CA9D3539EE3C}"/>
              </a:ext>
            </a:extLst>
          </p:cNvPr>
          <p:cNvSpPr>
            <a:spLocks noGrp="1"/>
          </p:cNvSpPr>
          <p:nvPr>
            <p:ph type="title"/>
          </p:nvPr>
        </p:nvSpPr>
        <p:spPr/>
        <p:txBody>
          <a:bodyPr>
            <a:normAutofit fontScale="90000"/>
          </a:bodyPr>
          <a:lstStyle/>
          <a:p>
            <a:r>
              <a:rPr lang="en-BE" dirty="0"/>
              <a:t>Advantages </a:t>
            </a:r>
          </a:p>
        </p:txBody>
      </p:sp>
      <p:sp>
        <p:nvSpPr>
          <p:cNvPr id="3" name="Text Placeholder 2">
            <a:extLst>
              <a:ext uri="{FF2B5EF4-FFF2-40B4-BE49-F238E27FC236}">
                <a16:creationId xmlns:a16="http://schemas.microsoft.com/office/drawing/2014/main" id="{1307C36B-24DE-61B5-61B4-36DD672A8F69}"/>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684766F0-476A-8169-421D-2EDE17B82BBA}"/>
              </a:ext>
            </a:extLst>
          </p:cNvPr>
          <p:cNvSpPr>
            <a:spLocks noGrp="1"/>
          </p:cNvSpPr>
          <p:nvPr>
            <p:ph type="body" sz="quarter" idx="11"/>
          </p:nvPr>
        </p:nvSpPr>
        <p:spPr/>
        <p:txBody>
          <a:bodyPr>
            <a:normAutofit/>
          </a:bodyPr>
          <a:lstStyle/>
          <a:p>
            <a:pPr marL="285750" indent="-285750">
              <a:buFontTx/>
              <a:buChar char="-"/>
            </a:pPr>
            <a:r>
              <a:rPr lang="en-US" sz="1600" dirty="0"/>
              <a:t>Ability to view, visualize and interpret data in the form of maps, charts and reports - </a:t>
            </a:r>
            <a:r>
              <a:rPr lang="en-US" sz="1600" dirty="0" err="1"/>
              <a:t>relationhips</a:t>
            </a:r>
            <a:r>
              <a:rPr lang="en-US" sz="1600" dirty="0"/>
              <a:t> and trends easy to see and understand</a:t>
            </a:r>
          </a:p>
          <a:p>
            <a:pPr marL="285750" indent="-285750">
              <a:buFontTx/>
              <a:buChar char="-"/>
            </a:pPr>
            <a:r>
              <a:rPr lang="en-US" sz="1600" dirty="0"/>
              <a:t>Improved decision making and problems solving through specific and detailed information regarding locations of features and phenomena</a:t>
            </a:r>
          </a:p>
          <a:p>
            <a:pPr marL="285750" indent="-285750">
              <a:buFontTx/>
              <a:buChar char="-"/>
            </a:pPr>
            <a:r>
              <a:rPr lang="en-US" sz="1600" dirty="0"/>
              <a:t>Reduce costs and increase efficiency</a:t>
            </a:r>
          </a:p>
          <a:p>
            <a:pPr marL="285750" indent="-285750">
              <a:buFontTx/>
              <a:buChar char="-"/>
            </a:pPr>
            <a:r>
              <a:rPr lang="en-US" sz="1600" dirty="0"/>
              <a:t>Improved communication between </a:t>
            </a:r>
            <a:r>
              <a:rPr lang="en-US" sz="1600" dirty="0" err="1"/>
              <a:t>organisations</a:t>
            </a:r>
            <a:r>
              <a:rPr lang="en-US" sz="1600" dirty="0"/>
              <a:t> or departments</a:t>
            </a:r>
            <a:endParaRPr lang="en-BE" sz="1600" dirty="0"/>
          </a:p>
        </p:txBody>
      </p:sp>
    </p:spTree>
    <p:extLst>
      <p:ext uri="{BB962C8B-B14F-4D97-AF65-F5344CB8AC3E}">
        <p14:creationId xmlns:p14="http://schemas.microsoft.com/office/powerpoint/2010/main" val="2919970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ABBA-1C9D-030B-1EAB-EE6105F7ACB6}"/>
              </a:ext>
            </a:extLst>
          </p:cNvPr>
          <p:cNvSpPr>
            <a:spLocks noGrp="1"/>
          </p:cNvSpPr>
          <p:nvPr>
            <p:ph type="title"/>
          </p:nvPr>
        </p:nvSpPr>
        <p:spPr/>
        <p:txBody>
          <a:bodyPr/>
          <a:lstStyle/>
          <a:p>
            <a:r>
              <a:rPr lang="en-BE" dirty="0"/>
              <a:t>Definition and properties</a:t>
            </a:r>
          </a:p>
        </p:txBody>
      </p:sp>
      <p:sp>
        <p:nvSpPr>
          <p:cNvPr id="3" name="Text Placeholder 2">
            <a:extLst>
              <a:ext uri="{FF2B5EF4-FFF2-40B4-BE49-F238E27FC236}">
                <a16:creationId xmlns:a16="http://schemas.microsoft.com/office/drawing/2014/main" id="{41FBD8C1-0F7E-6217-9F8D-2AF9CA12CC0E}"/>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1DA559D5-82E8-FBF5-FFE2-9C44112DB9DD}"/>
              </a:ext>
            </a:extLst>
          </p:cNvPr>
          <p:cNvSpPr>
            <a:spLocks noGrp="1"/>
          </p:cNvSpPr>
          <p:nvPr>
            <p:ph type="body" sz="quarter" idx="11"/>
          </p:nvPr>
        </p:nvSpPr>
        <p:spPr/>
        <p:txBody>
          <a:bodyPr>
            <a:normAutofit/>
          </a:bodyPr>
          <a:lstStyle/>
          <a:p>
            <a:r>
              <a:rPr lang="nl-BE" dirty="0"/>
              <a:t>2</a:t>
            </a:r>
            <a:endParaRPr lang="en-BE" dirty="0"/>
          </a:p>
        </p:txBody>
      </p:sp>
    </p:spTree>
    <p:extLst>
      <p:ext uri="{BB962C8B-B14F-4D97-AF65-F5344CB8AC3E}">
        <p14:creationId xmlns:p14="http://schemas.microsoft.com/office/powerpoint/2010/main" val="2521575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32685B-0612-0BFE-C629-6F83B1B70032}"/>
              </a:ext>
            </a:extLst>
          </p:cNvPr>
          <p:cNvSpPr txBox="1">
            <a:spLocks/>
          </p:cNvSpPr>
          <p:nvPr/>
        </p:nvSpPr>
        <p:spPr>
          <a:xfrm>
            <a:off x="1190753" y="845648"/>
            <a:ext cx="9353724" cy="684222"/>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a:lstStyle>
          <a:p>
            <a:r>
              <a:rPr lang="nl-BE"/>
              <a:t>Real world to GIS</a:t>
            </a:r>
            <a:endParaRPr lang="en-BE" dirty="0"/>
          </a:p>
        </p:txBody>
      </p:sp>
      <p:pic>
        <p:nvPicPr>
          <p:cNvPr id="6146" name="Picture 2">
            <a:extLst>
              <a:ext uri="{FF2B5EF4-FFF2-40B4-BE49-F238E27FC236}">
                <a16:creationId xmlns:a16="http://schemas.microsoft.com/office/drawing/2014/main" id="{580D8DC9-F13B-7886-7AD6-679FA2E941A5}"/>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t="2664" b="2664"/>
          <a:stretch>
            <a:fillRect/>
          </a:stretch>
        </p:blipFill>
        <p:spPr bwMode="auto">
          <a:xfrm>
            <a:off x="1190625" y="1400175"/>
            <a:ext cx="9810750" cy="46116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E500889B-5C8D-D7B6-1CF4-B9298A324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271" y="1336457"/>
            <a:ext cx="9805976" cy="486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39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wipe(down)">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E833-798A-9776-3D1D-F07D59A686A7}"/>
              </a:ext>
            </a:extLst>
          </p:cNvPr>
          <p:cNvSpPr>
            <a:spLocks noGrp="1"/>
          </p:cNvSpPr>
          <p:nvPr>
            <p:ph type="title"/>
          </p:nvPr>
        </p:nvSpPr>
        <p:spPr/>
        <p:txBody>
          <a:bodyPr>
            <a:normAutofit fontScale="90000"/>
          </a:bodyPr>
          <a:lstStyle/>
          <a:p>
            <a:r>
              <a:rPr lang="nl-BE" dirty="0" err="1"/>
              <a:t>Spatial</a:t>
            </a:r>
            <a:r>
              <a:rPr lang="nl-BE" dirty="0"/>
              <a:t> data</a:t>
            </a:r>
            <a:endParaRPr lang="en-BE" dirty="0"/>
          </a:p>
        </p:txBody>
      </p:sp>
      <p:sp>
        <p:nvSpPr>
          <p:cNvPr id="3" name="Text Placeholder 2">
            <a:extLst>
              <a:ext uri="{FF2B5EF4-FFF2-40B4-BE49-F238E27FC236}">
                <a16:creationId xmlns:a16="http://schemas.microsoft.com/office/drawing/2014/main" id="{78754295-60B2-3A14-DE99-7E7CB4132573}"/>
              </a:ext>
            </a:extLst>
          </p:cNvPr>
          <p:cNvSpPr>
            <a:spLocks noGrp="1"/>
          </p:cNvSpPr>
          <p:nvPr>
            <p:ph type="body" sz="quarter" idx="10"/>
          </p:nvPr>
        </p:nvSpPr>
        <p:spPr/>
        <p:txBody>
          <a:bodyPr/>
          <a:lstStyle/>
          <a:p>
            <a:r>
              <a:rPr lang="nl-BE" dirty="0"/>
              <a:t>Definition </a:t>
            </a:r>
            <a:endParaRPr lang="en-BE" dirty="0"/>
          </a:p>
        </p:txBody>
      </p:sp>
      <p:sp>
        <p:nvSpPr>
          <p:cNvPr id="4" name="Text Placeholder 3">
            <a:extLst>
              <a:ext uri="{FF2B5EF4-FFF2-40B4-BE49-F238E27FC236}">
                <a16:creationId xmlns:a16="http://schemas.microsoft.com/office/drawing/2014/main" id="{6C038ABE-E0A4-7D0A-F7F5-8B12E0B8FEED}"/>
              </a:ext>
            </a:extLst>
          </p:cNvPr>
          <p:cNvSpPr>
            <a:spLocks noGrp="1"/>
          </p:cNvSpPr>
          <p:nvPr>
            <p:ph type="body" sz="quarter" idx="11"/>
          </p:nvPr>
        </p:nvSpPr>
        <p:spPr/>
        <p:txBody>
          <a:bodyPr>
            <a:normAutofit/>
          </a:bodyPr>
          <a:lstStyle/>
          <a:p>
            <a:r>
              <a:rPr lang="en-US" sz="1600" b="1" dirty="0"/>
              <a:t>Spatial object </a:t>
            </a:r>
            <a:r>
              <a:rPr lang="en-US" sz="1600" dirty="0"/>
              <a:t>means an abstract representation of a real-world phenomenon related to a specific location or geographical area.</a:t>
            </a:r>
          </a:p>
          <a:p>
            <a:endParaRPr lang="en-US" sz="1600" dirty="0"/>
          </a:p>
          <a:p>
            <a:r>
              <a:rPr lang="en-US" sz="1600" b="1" dirty="0"/>
              <a:t>Spatial data</a:t>
            </a:r>
            <a:r>
              <a:rPr lang="en-US" sz="1600" dirty="0"/>
              <a:t> means any data with a direct or indirect reference to a specific location or geographical area.</a:t>
            </a:r>
          </a:p>
          <a:p>
            <a:endParaRPr lang="en-US" sz="1600" dirty="0"/>
          </a:p>
          <a:p>
            <a:r>
              <a:rPr lang="en-US" sz="1600" b="1" dirty="0"/>
              <a:t>Spatial data set </a:t>
            </a:r>
            <a:r>
              <a:rPr lang="en-US" sz="1600" dirty="0"/>
              <a:t>means an identifiable collection of spatial data.</a:t>
            </a:r>
          </a:p>
          <a:p>
            <a:endParaRPr lang="en-US" sz="1600" dirty="0"/>
          </a:p>
          <a:p>
            <a:pPr algn="r"/>
            <a:r>
              <a:rPr lang="en-US" sz="1600" dirty="0"/>
              <a:t>DIRECTIVE 2007/2/EC of the European Parliament ad of the Council of 14 March 2007 establishing an Infrastructure for Spatial Information in the European Community (INSPIRE)</a:t>
            </a:r>
            <a:endParaRPr lang="en-BE" sz="1600" dirty="0"/>
          </a:p>
        </p:txBody>
      </p:sp>
    </p:spTree>
    <p:extLst>
      <p:ext uri="{BB962C8B-B14F-4D97-AF65-F5344CB8AC3E}">
        <p14:creationId xmlns:p14="http://schemas.microsoft.com/office/powerpoint/2010/main" val="1563553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E833-798A-9776-3D1D-F07D59A686A7}"/>
              </a:ext>
            </a:extLst>
          </p:cNvPr>
          <p:cNvSpPr>
            <a:spLocks noGrp="1"/>
          </p:cNvSpPr>
          <p:nvPr>
            <p:ph type="title"/>
          </p:nvPr>
        </p:nvSpPr>
        <p:spPr/>
        <p:txBody>
          <a:bodyPr>
            <a:normAutofit fontScale="90000"/>
          </a:bodyPr>
          <a:lstStyle/>
          <a:p>
            <a:r>
              <a:rPr lang="en-BE" dirty="0"/>
              <a:t>Spatial data</a:t>
            </a:r>
          </a:p>
        </p:txBody>
      </p:sp>
      <p:sp>
        <p:nvSpPr>
          <p:cNvPr id="3" name="Text Placeholder 2">
            <a:extLst>
              <a:ext uri="{FF2B5EF4-FFF2-40B4-BE49-F238E27FC236}">
                <a16:creationId xmlns:a16="http://schemas.microsoft.com/office/drawing/2014/main" id="{78754295-60B2-3A14-DE99-7E7CB4132573}"/>
              </a:ext>
            </a:extLst>
          </p:cNvPr>
          <p:cNvSpPr>
            <a:spLocks noGrp="1"/>
          </p:cNvSpPr>
          <p:nvPr>
            <p:ph type="body" sz="quarter" idx="10"/>
          </p:nvPr>
        </p:nvSpPr>
        <p:spPr/>
        <p:txBody>
          <a:bodyPr/>
          <a:lstStyle/>
          <a:p>
            <a:r>
              <a:rPr lang="en-BE" dirty="0"/>
              <a:t>Properties</a:t>
            </a:r>
            <a:r>
              <a:rPr lang="nl-BE" dirty="0"/>
              <a:t> </a:t>
            </a:r>
            <a:endParaRPr lang="en-BE" dirty="0"/>
          </a:p>
        </p:txBody>
      </p:sp>
      <p:sp>
        <p:nvSpPr>
          <p:cNvPr id="4" name="Text Placeholder 3">
            <a:extLst>
              <a:ext uri="{FF2B5EF4-FFF2-40B4-BE49-F238E27FC236}">
                <a16:creationId xmlns:a16="http://schemas.microsoft.com/office/drawing/2014/main" id="{6C038ABE-E0A4-7D0A-F7F5-8B12E0B8FEED}"/>
              </a:ext>
            </a:extLst>
          </p:cNvPr>
          <p:cNvSpPr>
            <a:spLocks noGrp="1"/>
          </p:cNvSpPr>
          <p:nvPr>
            <p:ph type="body" sz="quarter" idx="11"/>
          </p:nvPr>
        </p:nvSpPr>
        <p:spPr>
          <a:xfrm>
            <a:off x="840638" y="2343023"/>
            <a:ext cx="10494627" cy="3440428"/>
          </a:xfrm>
        </p:spPr>
        <p:txBody>
          <a:bodyPr/>
          <a:lstStyle/>
          <a:p>
            <a:r>
              <a:rPr lang="en-US" dirty="0"/>
              <a:t>Spatial data describes </a:t>
            </a:r>
            <a:r>
              <a:rPr lang="en-US" b="1" dirty="0">
                <a:solidFill>
                  <a:srgbClr val="F3A22F"/>
                </a:solidFill>
              </a:rPr>
              <a:t>shape, location, spatial relationships </a:t>
            </a:r>
            <a:r>
              <a:rPr lang="en-US" dirty="0"/>
              <a:t>and </a:t>
            </a:r>
            <a:r>
              <a:rPr lang="en-US" b="1" dirty="0">
                <a:solidFill>
                  <a:srgbClr val="0869B1"/>
                </a:solidFill>
              </a:rPr>
              <a:t>attributes</a:t>
            </a:r>
            <a:r>
              <a:rPr lang="en-US" dirty="0"/>
              <a:t> of features related to the Earth's surface.</a:t>
            </a:r>
          </a:p>
        </p:txBody>
      </p:sp>
      <p:pic>
        <p:nvPicPr>
          <p:cNvPr id="7170" name="Picture 2">
            <a:extLst>
              <a:ext uri="{FF2B5EF4-FFF2-40B4-BE49-F238E27FC236}">
                <a16:creationId xmlns:a16="http://schemas.microsoft.com/office/drawing/2014/main" id="{014D15B2-5CE9-0CC6-81E4-5C466E161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35" y="2801981"/>
            <a:ext cx="9597082" cy="357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73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584D-58A6-96B6-0E89-FE8C7FFD966B}"/>
              </a:ext>
            </a:extLst>
          </p:cNvPr>
          <p:cNvSpPr>
            <a:spLocks noGrp="1"/>
          </p:cNvSpPr>
          <p:nvPr>
            <p:ph type="title"/>
          </p:nvPr>
        </p:nvSpPr>
        <p:spPr/>
        <p:txBody>
          <a:bodyPr>
            <a:normAutofit fontScale="90000"/>
          </a:bodyPr>
          <a:lstStyle/>
          <a:p>
            <a:r>
              <a:rPr lang="nl-BE" dirty="0"/>
              <a:t>Data model</a:t>
            </a:r>
            <a:endParaRPr lang="en-BE" dirty="0"/>
          </a:p>
        </p:txBody>
      </p:sp>
      <p:sp>
        <p:nvSpPr>
          <p:cNvPr id="3" name="Text Placeholder 2">
            <a:extLst>
              <a:ext uri="{FF2B5EF4-FFF2-40B4-BE49-F238E27FC236}">
                <a16:creationId xmlns:a16="http://schemas.microsoft.com/office/drawing/2014/main" id="{2F7F0C98-44F5-EB34-6719-C921D60BAE8A}"/>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42670183-EED6-5E12-A9DA-1CC449A302D9}"/>
              </a:ext>
            </a:extLst>
          </p:cNvPr>
          <p:cNvSpPr>
            <a:spLocks noGrp="1"/>
          </p:cNvSpPr>
          <p:nvPr>
            <p:ph type="body" sz="quarter" idx="11"/>
          </p:nvPr>
        </p:nvSpPr>
        <p:spPr/>
        <p:txBody>
          <a:bodyPr>
            <a:normAutofit/>
          </a:bodyPr>
          <a:lstStyle/>
          <a:p>
            <a:r>
              <a:rPr lang="en-US" sz="1600" b="1" dirty="0"/>
              <a:t>Data model </a:t>
            </a:r>
            <a:r>
              <a:rPr lang="en-US" sz="1600" dirty="0"/>
              <a:t>is a set of guidelines to convert the real world (called entity) to the digitally and logically represented spatial objects consisting of the attributes and geometry.</a:t>
            </a:r>
          </a:p>
          <a:p>
            <a:endParaRPr lang="en-US" sz="1600" dirty="0"/>
          </a:p>
          <a:p>
            <a:r>
              <a:rPr lang="en-US" sz="1600" dirty="0"/>
              <a:t>The attributes are managed by thematic or semantic structure while the geometry is represented by geometric-topological structure.</a:t>
            </a:r>
          </a:p>
          <a:p>
            <a:endParaRPr lang="en-US" sz="1600" dirty="0"/>
          </a:p>
          <a:p>
            <a:pPr algn="r"/>
            <a:r>
              <a:rPr lang="en-US" sz="1600" dirty="0" err="1"/>
              <a:t>Shunji</a:t>
            </a:r>
            <a:r>
              <a:rPr lang="en-US" sz="1600" dirty="0"/>
              <a:t>, 1999</a:t>
            </a:r>
            <a:endParaRPr lang="en-BE" sz="1600" dirty="0"/>
          </a:p>
        </p:txBody>
      </p:sp>
    </p:spTree>
    <p:extLst>
      <p:ext uri="{BB962C8B-B14F-4D97-AF65-F5344CB8AC3E}">
        <p14:creationId xmlns:p14="http://schemas.microsoft.com/office/powerpoint/2010/main" val="2027726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70F3-2681-A53F-8772-A3928F6168BF}"/>
              </a:ext>
            </a:extLst>
          </p:cNvPr>
          <p:cNvSpPr>
            <a:spLocks noGrp="1"/>
          </p:cNvSpPr>
          <p:nvPr>
            <p:ph type="title"/>
          </p:nvPr>
        </p:nvSpPr>
        <p:spPr/>
        <p:txBody>
          <a:bodyPr>
            <a:normAutofit fontScale="90000"/>
          </a:bodyPr>
          <a:lstStyle/>
          <a:p>
            <a:r>
              <a:rPr lang="en-BE" dirty="0"/>
              <a:t>Spatial data representation model</a:t>
            </a:r>
          </a:p>
        </p:txBody>
      </p:sp>
      <p:sp>
        <p:nvSpPr>
          <p:cNvPr id="3" name="Text Placeholder 2">
            <a:extLst>
              <a:ext uri="{FF2B5EF4-FFF2-40B4-BE49-F238E27FC236}">
                <a16:creationId xmlns:a16="http://schemas.microsoft.com/office/drawing/2014/main" id="{27288641-4079-E565-9755-5EC2820D1721}"/>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D9ED80F4-14EA-5C3B-FF1B-9EDFFA75FBF6}"/>
              </a:ext>
            </a:extLst>
          </p:cNvPr>
          <p:cNvSpPr>
            <a:spLocks noGrp="1"/>
          </p:cNvSpPr>
          <p:nvPr>
            <p:ph type="body" sz="quarter" idx="11"/>
          </p:nvPr>
        </p:nvSpPr>
        <p:spPr/>
        <p:txBody>
          <a:bodyPr/>
          <a:lstStyle/>
          <a:p>
            <a:r>
              <a:rPr lang="en-BE" dirty="0"/>
              <a:t>2 common spatial data models</a:t>
            </a:r>
            <a:endParaRPr lang="nl-BE" dirty="0"/>
          </a:p>
          <a:p>
            <a:pPr algn="ctr"/>
            <a:r>
              <a:rPr lang="nl-BE" dirty="0"/>
              <a:t>Vector</a:t>
            </a:r>
          </a:p>
          <a:p>
            <a:pPr algn="ctr"/>
            <a:endParaRPr lang="nl-BE" dirty="0"/>
          </a:p>
          <a:p>
            <a:pPr algn="ctr"/>
            <a:endParaRPr lang="nl-BE" dirty="0"/>
          </a:p>
          <a:p>
            <a:pPr algn="ctr"/>
            <a:endParaRPr lang="nl-BE" dirty="0"/>
          </a:p>
          <a:p>
            <a:pPr algn="ctr"/>
            <a:r>
              <a:rPr lang="nl-BE" dirty="0"/>
              <a:t>Raster</a:t>
            </a:r>
          </a:p>
        </p:txBody>
      </p:sp>
      <p:pic>
        <p:nvPicPr>
          <p:cNvPr id="8194" name="Picture 2">
            <a:extLst>
              <a:ext uri="{FF2B5EF4-FFF2-40B4-BE49-F238E27FC236}">
                <a16:creationId xmlns:a16="http://schemas.microsoft.com/office/drawing/2014/main" id="{1E5C781D-8ACC-73FC-0C91-365309E2D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294" y="2883568"/>
            <a:ext cx="57340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23D4703-F048-99A6-66C1-A853E945E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294" y="4407500"/>
            <a:ext cx="5724525"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1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752E-7725-3F9B-4494-44BBB454A0FC}"/>
              </a:ext>
            </a:extLst>
          </p:cNvPr>
          <p:cNvSpPr>
            <a:spLocks noGrp="1"/>
          </p:cNvSpPr>
          <p:nvPr>
            <p:ph type="title"/>
          </p:nvPr>
        </p:nvSpPr>
        <p:spPr/>
        <p:txBody>
          <a:bodyPr>
            <a:normAutofit fontScale="90000"/>
          </a:bodyPr>
          <a:lstStyle/>
          <a:p>
            <a:r>
              <a:rPr lang="nl-BE" dirty="0"/>
              <a:t>Vector</a:t>
            </a:r>
            <a:endParaRPr lang="en-BE" dirty="0"/>
          </a:p>
        </p:txBody>
      </p:sp>
      <p:sp>
        <p:nvSpPr>
          <p:cNvPr id="3" name="Text Placeholder 2">
            <a:extLst>
              <a:ext uri="{FF2B5EF4-FFF2-40B4-BE49-F238E27FC236}">
                <a16:creationId xmlns:a16="http://schemas.microsoft.com/office/drawing/2014/main" id="{3FEFCEF7-567D-1937-E4E6-BB072322DF5D}"/>
              </a:ext>
            </a:extLst>
          </p:cNvPr>
          <p:cNvSpPr>
            <a:spLocks noGrp="1"/>
          </p:cNvSpPr>
          <p:nvPr>
            <p:ph type="body" sz="quarter" idx="10"/>
          </p:nvPr>
        </p:nvSpPr>
        <p:spPr/>
        <p:txBody>
          <a:bodyPr/>
          <a:lstStyle/>
          <a:p>
            <a:r>
              <a:rPr lang="en-BE" dirty="0"/>
              <a:t>Geometry types</a:t>
            </a:r>
          </a:p>
        </p:txBody>
      </p:sp>
      <p:sp>
        <p:nvSpPr>
          <p:cNvPr id="4" name="Text Placeholder 3">
            <a:extLst>
              <a:ext uri="{FF2B5EF4-FFF2-40B4-BE49-F238E27FC236}">
                <a16:creationId xmlns:a16="http://schemas.microsoft.com/office/drawing/2014/main" id="{BF145D00-E964-32D6-744F-6C3EABB52501}"/>
              </a:ext>
            </a:extLst>
          </p:cNvPr>
          <p:cNvSpPr>
            <a:spLocks noGrp="1"/>
          </p:cNvSpPr>
          <p:nvPr>
            <p:ph type="body" sz="quarter" idx="11"/>
          </p:nvPr>
        </p:nvSpPr>
        <p:spPr>
          <a:xfrm>
            <a:off x="904102" y="2083468"/>
            <a:ext cx="10383795" cy="4020770"/>
          </a:xfrm>
        </p:spPr>
        <p:txBody>
          <a:bodyPr>
            <a:normAutofit lnSpcReduction="10000"/>
          </a:bodyPr>
          <a:lstStyle/>
          <a:p>
            <a:r>
              <a:rPr lang="en-US" dirty="0"/>
              <a:t>A vector data model defines discrete objects such as fire hydrants, rivers, lakes.</a:t>
            </a:r>
          </a:p>
          <a:p>
            <a:r>
              <a:rPr lang="en-US" dirty="0"/>
              <a:t>A vector data models divided into three basic types: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three of these types of vector data are composed of coordinates and attributes attached to the geometry.</a:t>
            </a:r>
            <a:endParaRPr lang="en-BE" dirty="0"/>
          </a:p>
        </p:txBody>
      </p:sp>
      <p:pic>
        <p:nvPicPr>
          <p:cNvPr id="9218" name="Picture 2">
            <a:extLst>
              <a:ext uri="{FF2B5EF4-FFF2-40B4-BE49-F238E27FC236}">
                <a16:creationId xmlns:a16="http://schemas.microsoft.com/office/drawing/2014/main" id="{B19A8242-79CF-62C8-D7B8-06CF1B3DC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917" y="2822689"/>
            <a:ext cx="73533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pain political map">
            <a:extLst>
              <a:ext uri="{FF2B5EF4-FFF2-40B4-BE49-F238E27FC236}">
                <a16:creationId xmlns:a16="http://schemas.microsoft.com/office/drawing/2014/main" id="{BFD5F05A-F808-8358-FDE2-F60F72347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0"/>
            <a:ext cx="6551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81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3A93-BB2F-1700-D96E-3BAB93D23713}"/>
              </a:ext>
            </a:extLst>
          </p:cNvPr>
          <p:cNvSpPr>
            <a:spLocks noGrp="1"/>
          </p:cNvSpPr>
          <p:nvPr>
            <p:ph type="title"/>
          </p:nvPr>
        </p:nvSpPr>
        <p:spPr/>
        <p:txBody>
          <a:bodyPr>
            <a:normAutofit fontScale="90000"/>
          </a:bodyPr>
          <a:lstStyle/>
          <a:p>
            <a:r>
              <a:rPr lang="nl-BE" dirty="0"/>
              <a:t>Vector	</a:t>
            </a:r>
            <a:endParaRPr lang="en-BE" dirty="0"/>
          </a:p>
        </p:txBody>
      </p:sp>
      <p:sp>
        <p:nvSpPr>
          <p:cNvPr id="3" name="Text Placeholder 2">
            <a:extLst>
              <a:ext uri="{FF2B5EF4-FFF2-40B4-BE49-F238E27FC236}">
                <a16:creationId xmlns:a16="http://schemas.microsoft.com/office/drawing/2014/main" id="{CA640B8A-860E-C9DF-BFE4-2936C35C2DE0}"/>
              </a:ext>
            </a:extLst>
          </p:cNvPr>
          <p:cNvSpPr>
            <a:spLocks noGrp="1"/>
          </p:cNvSpPr>
          <p:nvPr>
            <p:ph type="body" sz="quarter" idx="10"/>
          </p:nvPr>
        </p:nvSpPr>
        <p:spPr/>
        <p:txBody>
          <a:bodyPr/>
          <a:lstStyle/>
          <a:p>
            <a:r>
              <a:rPr lang="nl-BE" dirty="0" err="1"/>
              <a:t>Attribute</a:t>
            </a:r>
            <a:r>
              <a:rPr lang="nl-BE" dirty="0"/>
              <a:t> </a:t>
            </a:r>
            <a:r>
              <a:rPr lang="nl-BE" dirty="0" err="1"/>
              <a:t>table</a:t>
            </a:r>
            <a:endParaRPr lang="en-BE" dirty="0"/>
          </a:p>
        </p:txBody>
      </p:sp>
      <p:sp>
        <p:nvSpPr>
          <p:cNvPr id="4" name="Text Placeholder 3">
            <a:extLst>
              <a:ext uri="{FF2B5EF4-FFF2-40B4-BE49-F238E27FC236}">
                <a16:creationId xmlns:a16="http://schemas.microsoft.com/office/drawing/2014/main" id="{6B89D0DE-C676-E0C3-CA6B-FD6B3702228B}"/>
              </a:ext>
            </a:extLst>
          </p:cNvPr>
          <p:cNvSpPr>
            <a:spLocks noGrp="1"/>
          </p:cNvSpPr>
          <p:nvPr>
            <p:ph type="body" sz="quarter" idx="11"/>
          </p:nvPr>
        </p:nvSpPr>
        <p:spPr>
          <a:xfrm>
            <a:off x="752291" y="2187621"/>
            <a:ext cx="6629229" cy="3915296"/>
          </a:xfrm>
        </p:spPr>
        <p:txBody>
          <a:bodyPr vert="horz" lIns="91440" tIns="45720" rIns="91440" bIns="45720" rtlCol="0" anchor="t">
            <a:normAutofit lnSpcReduction="10000"/>
          </a:bodyPr>
          <a:lstStyle/>
          <a:p>
            <a:pPr marL="285750" indent="-285750">
              <a:buFontTx/>
              <a:buChar char="-"/>
            </a:pPr>
            <a:r>
              <a:rPr lang="en-US" sz="1600" dirty="0">
                <a:latin typeface="Poppins"/>
                <a:cs typeface="Poppins"/>
              </a:rPr>
              <a:t>a nonspatial information about a geographic feature in a GIS </a:t>
            </a:r>
          </a:p>
          <a:p>
            <a:pPr marL="285750" indent="-285750">
              <a:buFontTx/>
              <a:buChar char="-"/>
            </a:pPr>
            <a:r>
              <a:rPr lang="en-US" sz="1600" dirty="0"/>
              <a:t>usually stored in a table </a:t>
            </a:r>
          </a:p>
          <a:p>
            <a:pPr marL="285750" indent="-285750">
              <a:buFontTx/>
              <a:buChar char="-"/>
            </a:pPr>
            <a:r>
              <a:rPr lang="en-US" sz="1600" dirty="0"/>
              <a:t>linked to the feature by a unique identifier (ID)</a:t>
            </a:r>
          </a:p>
          <a:p>
            <a:endParaRPr lang="en-US" sz="1600" dirty="0"/>
          </a:p>
          <a:p>
            <a:r>
              <a:rPr lang="en-US" sz="1600" dirty="0"/>
              <a:t>A database or tabular file containing information about a set of geographic features, usually arranged so that:</a:t>
            </a:r>
          </a:p>
          <a:p>
            <a:pPr marL="285750" indent="-285750">
              <a:buFontTx/>
              <a:buChar char="-"/>
            </a:pPr>
            <a:r>
              <a:rPr lang="en-US" sz="1600" dirty="0"/>
              <a:t>each row represents a feature</a:t>
            </a:r>
          </a:p>
          <a:p>
            <a:pPr marL="285750" indent="-285750">
              <a:buFontTx/>
              <a:buChar char="-"/>
            </a:pPr>
            <a:r>
              <a:rPr lang="en-US" sz="1600" dirty="0"/>
              <a:t>each column represents one feature attribute.</a:t>
            </a:r>
          </a:p>
          <a:p>
            <a:endParaRPr lang="en-US" sz="1600" dirty="0"/>
          </a:p>
          <a:p>
            <a:r>
              <a:rPr lang="en-US" sz="1600" dirty="0"/>
              <a:t>The attribute values can be used to find, query, analyze and symbolize features.</a:t>
            </a:r>
            <a:endParaRPr lang="en-BE" sz="1600" dirty="0"/>
          </a:p>
        </p:txBody>
      </p:sp>
      <p:pic>
        <p:nvPicPr>
          <p:cNvPr id="10242" name="Picture 2">
            <a:extLst>
              <a:ext uri="{FF2B5EF4-FFF2-40B4-BE49-F238E27FC236}">
                <a16:creationId xmlns:a16="http://schemas.microsoft.com/office/drawing/2014/main" id="{0651F0AD-D291-9D3C-6EFA-CC4A526F3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865" y="2342229"/>
            <a:ext cx="4081282" cy="310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66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rPr lang="en-BE" dirty="0"/>
              <a:t>Table of content</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2" y="1713915"/>
            <a:ext cx="8555478" cy="4170800"/>
          </a:xfrm>
        </p:spPr>
        <p:txBody>
          <a:bodyPr/>
          <a:lstStyle/>
          <a:p>
            <a:endParaRPr lang="nl-BE" dirty="0"/>
          </a:p>
          <a:p>
            <a:pPr marL="457200" indent="-457200">
              <a:buAutoNum type="arabicPeriod"/>
            </a:pPr>
            <a:r>
              <a:rPr lang="en-BE" dirty="0"/>
              <a:t>What is GIS?</a:t>
            </a:r>
          </a:p>
          <a:p>
            <a:pPr marL="457200" indent="-457200">
              <a:buAutoNum type="arabicPeriod"/>
            </a:pPr>
            <a:r>
              <a:rPr lang="en-BE" dirty="0"/>
              <a:t>Definition and properties</a:t>
            </a:r>
          </a:p>
          <a:p>
            <a:pPr marL="457200" indent="-457200">
              <a:buAutoNum type="arabicPeriod"/>
            </a:pPr>
            <a:r>
              <a:rPr lang="en-BE" dirty="0"/>
              <a:t>Spatial reference system</a:t>
            </a:r>
          </a:p>
          <a:p>
            <a:pPr marL="457200" indent="-457200">
              <a:buAutoNum type="arabicPeriod"/>
            </a:pPr>
            <a:r>
              <a:rPr lang="en-US" dirty="0"/>
              <a:t>Geoprocessing </a:t>
            </a:r>
            <a:r>
              <a:rPr lang="en-BE" dirty="0"/>
              <a:t> </a:t>
            </a:r>
            <a:endParaRPr lang="nl-BE" dirty="0"/>
          </a:p>
          <a:p>
            <a:pPr marL="457200" indent="-457200">
              <a:buAutoNum type="arabicPeriod"/>
            </a:pPr>
            <a:r>
              <a:rPr lang="nl-BE" dirty="0"/>
              <a:t>Digital </a:t>
            </a:r>
            <a:r>
              <a:rPr lang="nl-BE" dirty="0" err="1"/>
              <a:t>Twins</a:t>
            </a:r>
            <a:endParaRPr lang="en-BE" dirty="0"/>
          </a:p>
          <a:p>
            <a:endParaRPr lang="en-BE" dirty="0">
              <a:solidFill>
                <a:srgbClr val="000000"/>
              </a:solidFill>
            </a:endParaRPr>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0A14-7B32-839D-9524-824431A805C6}"/>
              </a:ext>
            </a:extLst>
          </p:cNvPr>
          <p:cNvSpPr>
            <a:spLocks noGrp="1"/>
          </p:cNvSpPr>
          <p:nvPr>
            <p:ph type="title"/>
          </p:nvPr>
        </p:nvSpPr>
        <p:spPr/>
        <p:txBody>
          <a:bodyPr>
            <a:normAutofit fontScale="90000"/>
          </a:bodyPr>
          <a:lstStyle/>
          <a:p>
            <a:r>
              <a:rPr lang="nl-BE" dirty="0"/>
              <a:t>Raster</a:t>
            </a:r>
            <a:endParaRPr lang="en-BE" dirty="0"/>
          </a:p>
        </p:txBody>
      </p:sp>
      <p:sp>
        <p:nvSpPr>
          <p:cNvPr id="3" name="Text Placeholder 2">
            <a:extLst>
              <a:ext uri="{FF2B5EF4-FFF2-40B4-BE49-F238E27FC236}">
                <a16:creationId xmlns:a16="http://schemas.microsoft.com/office/drawing/2014/main" id="{3375765F-86E7-CFF4-203F-237BAF9ECCE8}"/>
              </a:ext>
            </a:extLst>
          </p:cNvPr>
          <p:cNvSpPr>
            <a:spLocks noGrp="1"/>
          </p:cNvSpPr>
          <p:nvPr>
            <p:ph type="body" sz="quarter" idx="10"/>
          </p:nvPr>
        </p:nvSpPr>
        <p:spPr/>
        <p:txBody>
          <a:bodyPr/>
          <a:lstStyle/>
          <a:p>
            <a:r>
              <a:rPr lang="nl-BE" dirty="0"/>
              <a:t>Model	</a:t>
            </a:r>
            <a:endParaRPr lang="en-BE" dirty="0"/>
          </a:p>
        </p:txBody>
      </p:sp>
      <p:sp>
        <p:nvSpPr>
          <p:cNvPr id="4" name="Text Placeholder 3">
            <a:extLst>
              <a:ext uri="{FF2B5EF4-FFF2-40B4-BE49-F238E27FC236}">
                <a16:creationId xmlns:a16="http://schemas.microsoft.com/office/drawing/2014/main" id="{13F487CB-BBCE-3A16-0DF6-025DB0EA0689}"/>
              </a:ext>
            </a:extLst>
          </p:cNvPr>
          <p:cNvSpPr>
            <a:spLocks noGrp="1"/>
          </p:cNvSpPr>
          <p:nvPr>
            <p:ph type="body" sz="quarter" idx="11"/>
          </p:nvPr>
        </p:nvSpPr>
        <p:spPr/>
        <p:txBody>
          <a:bodyPr>
            <a:normAutofit/>
          </a:bodyPr>
          <a:lstStyle/>
          <a:p>
            <a:r>
              <a:rPr lang="nl-BE" sz="1600" dirty="0"/>
              <a:t>A raster data model </a:t>
            </a:r>
            <a:r>
              <a:rPr lang="nl-BE" sz="1600" dirty="0" err="1"/>
              <a:t>defines</a:t>
            </a:r>
            <a:r>
              <a:rPr lang="nl-BE" sz="1600" dirty="0"/>
              <a:t> </a:t>
            </a:r>
            <a:r>
              <a:rPr lang="nl-BE" sz="1600" dirty="0" err="1"/>
              <a:t>continous</a:t>
            </a:r>
            <a:r>
              <a:rPr lang="nl-BE" sz="1600" dirty="0"/>
              <a:t> data </a:t>
            </a:r>
            <a:r>
              <a:rPr lang="nl-BE" sz="1600" dirty="0" err="1"/>
              <a:t>and</a:t>
            </a:r>
            <a:r>
              <a:rPr lang="nl-BE" sz="1600" dirty="0"/>
              <a:t> </a:t>
            </a:r>
            <a:r>
              <a:rPr lang="nl-BE" sz="1600" dirty="0" err="1"/>
              <a:t>phenomena</a:t>
            </a:r>
            <a:r>
              <a:rPr lang="nl-BE" sz="1600" dirty="0"/>
              <a:t>.</a:t>
            </a:r>
          </a:p>
          <a:p>
            <a:r>
              <a:rPr lang="nl-BE" sz="1600" dirty="0" err="1"/>
              <a:t>Raster's</a:t>
            </a:r>
            <a:r>
              <a:rPr lang="nl-BE" sz="1600" dirty="0"/>
              <a:t> are:</a:t>
            </a:r>
          </a:p>
          <a:p>
            <a:pPr marL="285750" indent="-285750">
              <a:buFontTx/>
              <a:buChar char="-"/>
            </a:pPr>
            <a:r>
              <a:rPr lang="nl-BE" sz="1600" dirty="0"/>
              <a:t>digital </a:t>
            </a:r>
            <a:r>
              <a:rPr lang="nl-BE" sz="1600" dirty="0" err="1"/>
              <a:t>aerial</a:t>
            </a:r>
            <a:r>
              <a:rPr lang="nl-BE" sz="1600" dirty="0"/>
              <a:t> </a:t>
            </a:r>
            <a:r>
              <a:rPr lang="nl-BE" sz="1600" dirty="0" err="1"/>
              <a:t>photographs</a:t>
            </a:r>
            <a:r>
              <a:rPr lang="nl-BE" sz="1600" dirty="0"/>
              <a:t> </a:t>
            </a:r>
            <a:r>
              <a:rPr lang="nl-BE" sz="1600" dirty="0" err="1"/>
              <a:t>and</a:t>
            </a:r>
            <a:r>
              <a:rPr lang="nl-BE" sz="1600" dirty="0"/>
              <a:t> </a:t>
            </a:r>
            <a:r>
              <a:rPr lang="nl-BE" sz="1600" dirty="0" err="1"/>
              <a:t>satellites</a:t>
            </a:r>
            <a:r>
              <a:rPr lang="nl-BE" sz="1600" dirty="0"/>
              <a:t> </a:t>
            </a:r>
            <a:r>
              <a:rPr lang="nl-BE" sz="1600" dirty="0" err="1"/>
              <a:t>imagery</a:t>
            </a:r>
            <a:r>
              <a:rPr lang="nl-BE" sz="1600" dirty="0"/>
              <a:t> (</a:t>
            </a:r>
            <a:r>
              <a:rPr lang="nl-BE" sz="1600" dirty="0" err="1"/>
              <a:t>spectral</a:t>
            </a:r>
            <a:r>
              <a:rPr lang="nl-BE" sz="1600" dirty="0"/>
              <a:t> data),</a:t>
            </a:r>
          </a:p>
          <a:p>
            <a:pPr marL="285750" indent="-285750">
              <a:buFontTx/>
              <a:buChar char="-"/>
            </a:pPr>
            <a:r>
              <a:rPr lang="nl-BE" sz="1600" dirty="0" err="1"/>
              <a:t>continuous</a:t>
            </a:r>
            <a:r>
              <a:rPr lang="nl-BE" sz="1600" dirty="0"/>
              <a:t> data </a:t>
            </a:r>
            <a:r>
              <a:rPr lang="nl-BE" sz="1600" dirty="0" err="1"/>
              <a:t>represents</a:t>
            </a:r>
            <a:r>
              <a:rPr lang="nl-BE" sz="1600" dirty="0"/>
              <a:t> </a:t>
            </a:r>
            <a:r>
              <a:rPr lang="nl-BE" sz="1600" dirty="0" err="1"/>
              <a:t>phenomena</a:t>
            </a:r>
            <a:r>
              <a:rPr lang="nl-BE" sz="1600" dirty="0"/>
              <a:t> - e.g. </a:t>
            </a:r>
            <a:r>
              <a:rPr lang="nl-BE" sz="1600" dirty="0" err="1"/>
              <a:t>temperature</a:t>
            </a:r>
            <a:r>
              <a:rPr lang="nl-BE" sz="1600" dirty="0"/>
              <a:t>, </a:t>
            </a:r>
            <a:r>
              <a:rPr lang="nl-BE" sz="1600" dirty="0" err="1"/>
              <a:t>precipitation</a:t>
            </a:r>
            <a:r>
              <a:rPr lang="nl-BE" sz="1600" dirty="0"/>
              <a:t>, </a:t>
            </a:r>
            <a:r>
              <a:rPr lang="nl-BE" sz="1600" dirty="0" err="1"/>
              <a:t>elevation</a:t>
            </a:r>
            <a:r>
              <a:rPr lang="nl-BE" sz="1600" dirty="0"/>
              <a:t>, </a:t>
            </a:r>
            <a:r>
              <a:rPr lang="nl-BE" sz="1600" dirty="0" err="1"/>
              <a:t>slope</a:t>
            </a:r>
            <a:r>
              <a:rPr lang="nl-BE" sz="1600" dirty="0"/>
              <a:t>, </a:t>
            </a:r>
          </a:p>
          <a:p>
            <a:pPr marL="285750" indent="-285750">
              <a:buFontTx/>
              <a:buChar char="-"/>
            </a:pPr>
            <a:r>
              <a:rPr lang="nl-BE" sz="1600" dirty="0"/>
              <a:t>digital pictures, </a:t>
            </a:r>
            <a:r>
              <a:rPr lang="nl-BE" sz="1600" dirty="0" err="1"/>
              <a:t>scanned</a:t>
            </a:r>
            <a:r>
              <a:rPr lang="nl-BE" sz="1600" dirty="0"/>
              <a:t> </a:t>
            </a:r>
            <a:r>
              <a:rPr lang="nl-BE" sz="1600" dirty="0" err="1"/>
              <a:t>maps</a:t>
            </a:r>
            <a:r>
              <a:rPr lang="nl-BE" sz="1600" dirty="0"/>
              <a:t> </a:t>
            </a:r>
            <a:r>
              <a:rPr lang="nl-BE" sz="1600" dirty="0" err="1"/>
              <a:t>and</a:t>
            </a:r>
            <a:r>
              <a:rPr lang="nl-BE" sz="1600" dirty="0"/>
              <a:t> </a:t>
            </a:r>
            <a:r>
              <a:rPr lang="nl-BE" sz="1600" dirty="0" err="1"/>
              <a:t>plans</a:t>
            </a:r>
            <a:r>
              <a:rPr lang="nl-BE" sz="1600" dirty="0"/>
              <a:t>.</a:t>
            </a:r>
          </a:p>
          <a:p>
            <a:pPr marL="285750" indent="-285750">
              <a:buFontTx/>
              <a:buChar char="-"/>
            </a:pPr>
            <a:endParaRPr lang="nl-BE" sz="1600" dirty="0"/>
          </a:p>
          <a:p>
            <a:r>
              <a:rPr lang="en-BE" sz="1600" dirty="0"/>
              <a:t>Example: height</a:t>
            </a:r>
          </a:p>
        </p:txBody>
      </p:sp>
    </p:spTree>
    <p:extLst>
      <p:ext uri="{BB962C8B-B14F-4D97-AF65-F5344CB8AC3E}">
        <p14:creationId xmlns:p14="http://schemas.microsoft.com/office/powerpoint/2010/main" val="462783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0A14-7B32-839D-9524-824431A805C6}"/>
              </a:ext>
            </a:extLst>
          </p:cNvPr>
          <p:cNvSpPr>
            <a:spLocks noGrp="1"/>
          </p:cNvSpPr>
          <p:nvPr>
            <p:ph type="title"/>
          </p:nvPr>
        </p:nvSpPr>
        <p:spPr/>
        <p:txBody>
          <a:bodyPr>
            <a:normAutofit fontScale="90000"/>
          </a:bodyPr>
          <a:lstStyle/>
          <a:p>
            <a:r>
              <a:rPr lang="nl-BE" dirty="0"/>
              <a:t>Raster</a:t>
            </a:r>
            <a:endParaRPr lang="en-BE" dirty="0"/>
          </a:p>
        </p:txBody>
      </p:sp>
      <p:sp>
        <p:nvSpPr>
          <p:cNvPr id="3" name="Text Placeholder 2">
            <a:extLst>
              <a:ext uri="{FF2B5EF4-FFF2-40B4-BE49-F238E27FC236}">
                <a16:creationId xmlns:a16="http://schemas.microsoft.com/office/drawing/2014/main" id="{3375765F-86E7-CFF4-203F-237BAF9ECCE8}"/>
              </a:ext>
            </a:extLst>
          </p:cNvPr>
          <p:cNvSpPr>
            <a:spLocks noGrp="1"/>
          </p:cNvSpPr>
          <p:nvPr>
            <p:ph type="body" sz="quarter" idx="10"/>
          </p:nvPr>
        </p:nvSpPr>
        <p:spPr/>
        <p:txBody>
          <a:bodyPr/>
          <a:lstStyle/>
          <a:p>
            <a:r>
              <a:rPr lang="nl-BE" dirty="0" err="1"/>
              <a:t>Geometry</a:t>
            </a:r>
            <a:r>
              <a:rPr lang="nl-BE" dirty="0"/>
              <a:t> 	</a:t>
            </a:r>
            <a:endParaRPr lang="en-BE" dirty="0"/>
          </a:p>
        </p:txBody>
      </p:sp>
      <p:sp>
        <p:nvSpPr>
          <p:cNvPr id="4" name="Text Placeholder 3">
            <a:extLst>
              <a:ext uri="{FF2B5EF4-FFF2-40B4-BE49-F238E27FC236}">
                <a16:creationId xmlns:a16="http://schemas.microsoft.com/office/drawing/2014/main" id="{13F487CB-BBCE-3A16-0DF6-025DB0EA0689}"/>
              </a:ext>
            </a:extLst>
          </p:cNvPr>
          <p:cNvSpPr>
            <a:spLocks noGrp="1"/>
          </p:cNvSpPr>
          <p:nvPr>
            <p:ph type="body" sz="quarter" idx="11"/>
          </p:nvPr>
        </p:nvSpPr>
        <p:spPr>
          <a:xfrm>
            <a:off x="840639" y="2342230"/>
            <a:ext cx="6145048" cy="3760688"/>
          </a:xfrm>
        </p:spPr>
        <p:txBody>
          <a:bodyPr>
            <a:normAutofit/>
          </a:bodyPr>
          <a:lstStyle/>
          <a:p>
            <a:r>
              <a:rPr lang="en-US" sz="1600" dirty="0"/>
              <a:t>A raster consists of:</a:t>
            </a:r>
          </a:p>
          <a:p>
            <a:pPr marL="285750" indent="-285750">
              <a:buFontTx/>
              <a:buChar char="-"/>
            </a:pPr>
            <a:r>
              <a:rPr lang="en-US" sz="1600" dirty="0"/>
              <a:t>a matrix of cells (or pixels) </a:t>
            </a:r>
          </a:p>
          <a:p>
            <a:pPr marL="285750" indent="-285750">
              <a:buFontTx/>
              <a:buChar char="-"/>
            </a:pPr>
            <a:r>
              <a:rPr lang="en-US" sz="1600" dirty="0"/>
              <a:t>organized into rows and columns (or a grid) </a:t>
            </a:r>
          </a:p>
          <a:p>
            <a:pPr marL="285750" indent="-285750">
              <a:buFontTx/>
              <a:buChar char="-"/>
            </a:pPr>
            <a:r>
              <a:rPr lang="en-US" sz="1600" dirty="0"/>
              <a:t>where each cell contains one value representing information such as temperature, elevation, or spectral data.</a:t>
            </a:r>
          </a:p>
          <a:p>
            <a:endParaRPr lang="en-US" sz="1600" dirty="0"/>
          </a:p>
          <a:p>
            <a:r>
              <a:rPr lang="en-US" sz="1600" dirty="0"/>
              <a:t>Pixel - smallest visible element of an image.</a:t>
            </a:r>
          </a:p>
          <a:p>
            <a:endParaRPr lang="en-US" sz="1600" dirty="0"/>
          </a:p>
          <a:p>
            <a:r>
              <a:rPr lang="en-US" sz="1600" dirty="0"/>
              <a:t>Grid - 2-D object feature that represents a single element of a </a:t>
            </a:r>
            <a:r>
              <a:rPr lang="en-US" sz="1600" dirty="0" err="1"/>
              <a:t>continous</a:t>
            </a:r>
            <a:r>
              <a:rPr lang="en-US" sz="1600" dirty="0"/>
              <a:t> surface.</a:t>
            </a:r>
          </a:p>
          <a:p>
            <a:endParaRPr lang="en-US" sz="1600" dirty="0"/>
          </a:p>
          <a:p>
            <a:endParaRPr lang="en-BE" sz="1600" dirty="0"/>
          </a:p>
        </p:txBody>
      </p:sp>
      <p:pic>
        <p:nvPicPr>
          <p:cNvPr id="12291" name="Picture 3">
            <a:extLst>
              <a:ext uri="{FF2B5EF4-FFF2-40B4-BE49-F238E27FC236}">
                <a16:creationId xmlns:a16="http://schemas.microsoft.com/office/drawing/2014/main" id="{8DA6586E-EC5F-6A1C-59A8-63DEDFD0E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501" y="740891"/>
            <a:ext cx="4829175"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90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83C9-7D0F-00C8-4AA4-FB78BA0EEDB2}"/>
              </a:ext>
            </a:extLst>
          </p:cNvPr>
          <p:cNvSpPr>
            <a:spLocks noGrp="1"/>
          </p:cNvSpPr>
          <p:nvPr>
            <p:ph type="title"/>
          </p:nvPr>
        </p:nvSpPr>
        <p:spPr/>
        <p:txBody>
          <a:bodyPr>
            <a:normAutofit fontScale="90000"/>
          </a:bodyPr>
          <a:lstStyle/>
          <a:p>
            <a:r>
              <a:rPr lang="nl-BE" dirty="0"/>
              <a:t>Raster </a:t>
            </a:r>
            <a:r>
              <a:rPr lang="nl-BE" dirty="0" err="1"/>
              <a:t>vs</a:t>
            </a:r>
            <a:r>
              <a:rPr lang="nl-BE" dirty="0"/>
              <a:t> Vector</a:t>
            </a:r>
            <a:endParaRPr lang="en-BE" dirty="0"/>
          </a:p>
        </p:txBody>
      </p:sp>
      <p:pic>
        <p:nvPicPr>
          <p:cNvPr id="14338" name="Picture 2">
            <a:extLst>
              <a:ext uri="{FF2B5EF4-FFF2-40B4-BE49-F238E27FC236}">
                <a16:creationId xmlns:a16="http://schemas.microsoft.com/office/drawing/2014/main" id="{B36FFBE7-CAC3-39E5-4EE5-4BB571157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319" y="1461727"/>
            <a:ext cx="7571362" cy="393454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1BE3EA7-0C04-C62E-BB21-6929F1C6E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319" y="1461727"/>
            <a:ext cx="7571362" cy="393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79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3FCA-10E2-B4A8-FAB1-4EF610C33BDA}"/>
              </a:ext>
            </a:extLst>
          </p:cNvPr>
          <p:cNvSpPr>
            <a:spLocks noGrp="1"/>
          </p:cNvSpPr>
          <p:nvPr>
            <p:ph type="title"/>
          </p:nvPr>
        </p:nvSpPr>
        <p:spPr/>
        <p:txBody>
          <a:bodyPr>
            <a:normAutofit fontScale="90000"/>
          </a:bodyPr>
          <a:lstStyle/>
          <a:p>
            <a:r>
              <a:rPr lang="nl-BE" dirty="0"/>
              <a:t>File formats	</a:t>
            </a:r>
            <a:endParaRPr lang="en-BE" dirty="0"/>
          </a:p>
        </p:txBody>
      </p:sp>
      <p:graphicFrame>
        <p:nvGraphicFramePr>
          <p:cNvPr id="9" name="Table 8">
            <a:extLst>
              <a:ext uri="{FF2B5EF4-FFF2-40B4-BE49-F238E27FC236}">
                <a16:creationId xmlns:a16="http://schemas.microsoft.com/office/drawing/2014/main" id="{C61E3FE1-43BC-91E5-C4CA-D00444402392}"/>
              </a:ext>
            </a:extLst>
          </p:cNvPr>
          <p:cNvGraphicFramePr>
            <a:graphicFrameLocks noGrp="1"/>
          </p:cNvGraphicFramePr>
          <p:nvPr>
            <p:extLst>
              <p:ext uri="{D42A27DB-BD31-4B8C-83A1-F6EECF244321}">
                <p14:modId xmlns:p14="http://schemas.microsoft.com/office/powerpoint/2010/main" val="744794952"/>
              </p:ext>
            </p:extLst>
          </p:nvPr>
        </p:nvGraphicFramePr>
        <p:xfrm>
          <a:off x="838200" y="1448165"/>
          <a:ext cx="10233752" cy="5319567"/>
        </p:xfrm>
        <a:graphic>
          <a:graphicData uri="http://schemas.openxmlformats.org/drawingml/2006/table">
            <a:tbl>
              <a:tblPr firstRow="1" bandRow="1">
                <a:tableStyleId>{93296810-A885-4BE3-A3E7-6D5BEEA58F35}</a:tableStyleId>
              </a:tblPr>
              <a:tblGrid>
                <a:gridCol w="5116876">
                  <a:extLst>
                    <a:ext uri="{9D8B030D-6E8A-4147-A177-3AD203B41FA5}">
                      <a16:colId xmlns:a16="http://schemas.microsoft.com/office/drawing/2014/main" val="1872054702"/>
                    </a:ext>
                  </a:extLst>
                </a:gridCol>
                <a:gridCol w="5116876">
                  <a:extLst>
                    <a:ext uri="{9D8B030D-6E8A-4147-A177-3AD203B41FA5}">
                      <a16:colId xmlns:a16="http://schemas.microsoft.com/office/drawing/2014/main" val="3784262252"/>
                    </a:ext>
                  </a:extLst>
                </a:gridCol>
              </a:tblGrid>
              <a:tr h="457753">
                <a:tc>
                  <a:txBody>
                    <a:bodyPr/>
                    <a:lstStyle/>
                    <a:p>
                      <a:r>
                        <a:rPr lang="en-US" sz="1400" dirty="0"/>
                        <a:t>Vector</a:t>
                      </a:r>
                      <a:endParaRPr lang="en-BE"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400" dirty="0"/>
                        <a:t>Raster</a:t>
                      </a:r>
                      <a:endParaRPr lang="en-BE"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47920456"/>
                  </a:ext>
                </a:extLst>
              </a:tr>
              <a:tr h="2171280">
                <a:tc>
                  <a:txBody>
                    <a:bodyPr/>
                    <a:lstStyle/>
                    <a:p>
                      <a:pPr>
                        <a:lnSpc>
                          <a:spcPct val="150000"/>
                        </a:lnSpc>
                      </a:pPr>
                      <a:r>
                        <a:rPr lang="nl-BE" sz="1400" dirty="0"/>
                        <a:t>ESRI </a:t>
                      </a:r>
                      <a:r>
                        <a:rPr lang="nl-BE" sz="1400" b="1" dirty="0" err="1"/>
                        <a:t>Shapefile</a:t>
                      </a:r>
                      <a:r>
                        <a:rPr lang="nl-BE" sz="1400" dirty="0"/>
                        <a:t> - </a:t>
                      </a:r>
                      <a:r>
                        <a:rPr lang="nl-BE" sz="1400" dirty="0" err="1"/>
                        <a:t>the</a:t>
                      </a:r>
                      <a:r>
                        <a:rPr lang="nl-BE" sz="1400" dirty="0"/>
                        <a:t> most common </a:t>
                      </a:r>
                      <a:r>
                        <a:rPr lang="nl-BE" sz="1400" dirty="0" err="1"/>
                        <a:t>geospatial</a:t>
                      </a:r>
                      <a:r>
                        <a:rPr lang="nl-BE" sz="1400" dirty="0"/>
                        <a:t> file type </a:t>
                      </a:r>
                      <a:r>
                        <a:rPr lang="nl-BE" sz="1400" dirty="0" err="1"/>
                        <a:t>developed</a:t>
                      </a:r>
                      <a:r>
                        <a:rPr lang="nl-BE" sz="1400" dirty="0"/>
                        <a:t> </a:t>
                      </a:r>
                      <a:r>
                        <a:rPr lang="nl-BE" sz="1400" dirty="0" err="1"/>
                        <a:t>by</a:t>
                      </a:r>
                      <a:r>
                        <a:rPr lang="nl-BE" sz="1400" dirty="0"/>
                        <a:t> ESRI, </a:t>
                      </a:r>
                      <a:r>
                        <a:rPr lang="nl-BE" sz="1400" dirty="0" err="1"/>
                        <a:t>consists</a:t>
                      </a:r>
                      <a:r>
                        <a:rPr lang="nl-BE" sz="1400" dirty="0"/>
                        <a:t> of:</a:t>
                      </a:r>
                    </a:p>
                    <a:p>
                      <a:pPr marL="285750" indent="-285750">
                        <a:lnSpc>
                          <a:spcPct val="150000"/>
                        </a:lnSpc>
                        <a:buFontTx/>
                        <a:buChar char="-"/>
                      </a:pPr>
                      <a:r>
                        <a:rPr lang="nl-BE" sz="1400" dirty="0" err="1"/>
                        <a:t>shp</a:t>
                      </a:r>
                      <a:r>
                        <a:rPr lang="nl-BE" sz="1400" dirty="0"/>
                        <a:t> (feature </a:t>
                      </a:r>
                      <a:r>
                        <a:rPr lang="nl-BE" sz="1400" dirty="0" err="1"/>
                        <a:t>geometry</a:t>
                      </a:r>
                      <a:r>
                        <a:rPr lang="nl-BE" sz="1400" dirty="0"/>
                        <a:t>) </a:t>
                      </a:r>
                    </a:p>
                    <a:p>
                      <a:pPr marL="285750" indent="-285750">
                        <a:lnSpc>
                          <a:spcPct val="150000"/>
                        </a:lnSpc>
                        <a:buFontTx/>
                        <a:buChar char="-"/>
                      </a:pPr>
                      <a:r>
                        <a:rPr lang="nl-BE" sz="1400" dirty="0" err="1"/>
                        <a:t>shx</a:t>
                      </a:r>
                      <a:r>
                        <a:rPr lang="nl-BE" sz="1400" dirty="0"/>
                        <a:t> (</a:t>
                      </a:r>
                      <a:r>
                        <a:rPr lang="nl-BE" sz="1400" dirty="0" err="1"/>
                        <a:t>shape</a:t>
                      </a:r>
                      <a:r>
                        <a:rPr lang="nl-BE" sz="1400" dirty="0"/>
                        <a:t> index </a:t>
                      </a:r>
                      <a:r>
                        <a:rPr lang="nl-BE" sz="1400" dirty="0" err="1"/>
                        <a:t>position</a:t>
                      </a:r>
                      <a:r>
                        <a:rPr lang="nl-BE" sz="1400" dirty="0"/>
                        <a:t>)</a:t>
                      </a:r>
                    </a:p>
                    <a:p>
                      <a:pPr marL="285750" indent="-285750">
                        <a:lnSpc>
                          <a:spcPct val="150000"/>
                        </a:lnSpc>
                        <a:buFontTx/>
                        <a:buChar char="-"/>
                      </a:pPr>
                      <a:r>
                        <a:rPr lang="nl-BE" sz="1400" dirty="0" err="1"/>
                        <a:t>dbf</a:t>
                      </a:r>
                      <a:r>
                        <a:rPr lang="nl-BE" sz="1400" dirty="0"/>
                        <a:t> (</a:t>
                      </a:r>
                      <a:r>
                        <a:rPr lang="nl-BE" sz="1400" dirty="0" err="1"/>
                        <a:t>attribute</a:t>
                      </a:r>
                      <a:r>
                        <a:rPr lang="nl-BE" sz="1400" dirty="0"/>
                        <a:t> data)</a:t>
                      </a:r>
                    </a:p>
                    <a:p>
                      <a:pPr marL="285750" indent="-285750">
                        <a:lnSpc>
                          <a:spcPct val="150000"/>
                        </a:lnSpc>
                        <a:buFontTx/>
                        <a:buChar char="-"/>
                      </a:pPr>
                      <a:r>
                        <a:rPr lang="nl-BE" sz="1400" dirty="0" err="1"/>
                        <a:t>prj</a:t>
                      </a:r>
                      <a:r>
                        <a:rPr lang="nl-BE" sz="1400" dirty="0"/>
                        <a:t> (</a:t>
                      </a:r>
                      <a:r>
                        <a:rPr lang="nl-BE" sz="1400" dirty="0" err="1"/>
                        <a:t>projection</a:t>
                      </a:r>
                      <a:r>
                        <a:rPr lang="nl-BE" sz="1400" dirty="0"/>
                        <a:t> system metadata)</a:t>
                      </a:r>
                    </a:p>
                    <a:p>
                      <a:pPr marL="285750" indent="-285750">
                        <a:lnSpc>
                          <a:spcPct val="150000"/>
                        </a:lnSpc>
                        <a:buFontTx/>
                        <a:buChar char="-"/>
                      </a:pPr>
                      <a:r>
                        <a:rPr lang="nl-BE" sz="1400" dirty="0" err="1"/>
                        <a:t>xml</a:t>
                      </a:r>
                      <a:r>
                        <a:rPr lang="nl-BE" sz="1400" dirty="0"/>
                        <a:t> (</a:t>
                      </a:r>
                      <a:r>
                        <a:rPr lang="nl-BE" sz="1400" dirty="0" err="1"/>
                        <a:t>associated</a:t>
                      </a:r>
                      <a:r>
                        <a:rPr lang="nl-BE" sz="1400" dirty="0"/>
                        <a:t> metadata)</a:t>
                      </a:r>
                    </a:p>
                    <a:p>
                      <a:pPr>
                        <a:lnSpc>
                          <a:spcPct val="150000"/>
                        </a:lnSpc>
                      </a:pPr>
                      <a:r>
                        <a:rPr lang="nl-BE" sz="1400" b="1" dirty="0"/>
                        <a:t>GML</a:t>
                      </a:r>
                      <a:r>
                        <a:rPr lang="nl-BE" sz="1400" dirty="0"/>
                        <a:t> (</a:t>
                      </a:r>
                      <a:r>
                        <a:rPr lang="nl-BE" sz="1400" dirty="0" err="1"/>
                        <a:t>Geography</a:t>
                      </a:r>
                      <a:r>
                        <a:rPr lang="nl-BE" sz="1400" dirty="0"/>
                        <a:t> </a:t>
                      </a:r>
                      <a:r>
                        <a:rPr lang="nl-BE" sz="1400" dirty="0" err="1"/>
                        <a:t>Markup</a:t>
                      </a:r>
                      <a:r>
                        <a:rPr lang="nl-BE" sz="1400" dirty="0"/>
                        <a:t> Language) - XML </a:t>
                      </a:r>
                      <a:r>
                        <a:rPr lang="nl-BE" sz="1400" dirty="0" err="1"/>
                        <a:t>based</a:t>
                      </a:r>
                      <a:r>
                        <a:rPr lang="nl-BE" sz="1400" dirty="0"/>
                        <a:t> open standard </a:t>
                      </a:r>
                      <a:r>
                        <a:rPr lang="nl-BE" sz="1400" dirty="0" err="1"/>
                        <a:t>for</a:t>
                      </a:r>
                      <a:r>
                        <a:rPr lang="nl-BE" sz="1400" dirty="0"/>
                        <a:t> GIS data exchange</a:t>
                      </a:r>
                    </a:p>
                    <a:p>
                      <a:pPr>
                        <a:lnSpc>
                          <a:spcPct val="150000"/>
                        </a:lnSpc>
                      </a:pPr>
                      <a:r>
                        <a:rPr lang="nl-BE" sz="1400" b="1" dirty="0"/>
                        <a:t>KML/KMZ </a:t>
                      </a:r>
                      <a:r>
                        <a:rPr lang="nl-BE" sz="1400" dirty="0"/>
                        <a:t>(Google </a:t>
                      </a:r>
                      <a:r>
                        <a:rPr lang="nl-BE" sz="1400" dirty="0" err="1"/>
                        <a:t>Keyhole</a:t>
                      </a:r>
                      <a:r>
                        <a:rPr lang="nl-BE" sz="1400" dirty="0"/>
                        <a:t> </a:t>
                      </a:r>
                      <a:r>
                        <a:rPr lang="nl-BE" sz="1400" dirty="0" err="1"/>
                        <a:t>Markup</a:t>
                      </a:r>
                      <a:r>
                        <a:rPr lang="nl-BE" sz="1400" dirty="0"/>
                        <a:t> Language) - XML </a:t>
                      </a:r>
                      <a:r>
                        <a:rPr lang="nl-BE" sz="1400" dirty="0" err="1"/>
                        <a:t>based</a:t>
                      </a:r>
                      <a:r>
                        <a:rPr lang="nl-BE" sz="1400" dirty="0"/>
                        <a:t> open standard </a:t>
                      </a:r>
                      <a:r>
                        <a:rPr lang="nl-BE" sz="1400" dirty="0" err="1"/>
                        <a:t>for</a:t>
                      </a:r>
                      <a:r>
                        <a:rPr lang="nl-BE" sz="1400" dirty="0"/>
                        <a:t> GIS data exchange</a:t>
                      </a:r>
                    </a:p>
                    <a:p>
                      <a:pPr>
                        <a:lnSpc>
                          <a:spcPct val="150000"/>
                        </a:lnSpc>
                      </a:pPr>
                      <a:r>
                        <a:rPr lang="nl-BE" sz="1400" b="1" dirty="0"/>
                        <a:t>GPX </a:t>
                      </a:r>
                      <a:r>
                        <a:rPr lang="nl-BE" sz="1400" dirty="0"/>
                        <a:t>(GPS </a:t>
                      </a:r>
                      <a:r>
                        <a:rPr lang="nl-BE" sz="1400" dirty="0" err="1"/>
                        <a:t>eXchange</a:t>
                      </a:r>
                      <a:r>
                        <a:rPr lang="nl-BE" sz="1400" dirty="0"/>
                        <a:t> Format) - GPS data file</a:t>
                      </a:r>
                    </a:p>
                    <a:p>
                      <a:pPr>
                        <a:lnSpc>
                          <a:spcPct val="150000"/>
                        </a:lnSpc>
                      </a:pPr>
                      <a:r>
                        <a:rPr lang="nl-BE" sz="1400" b="1" dirty="0" err="1"/>
                        <a:t>GeoJSON</a:t>
                      </a:r>
                      <a:r>
                        <a:rPr lang="nl-BE" sz="1400" b="1" dirty="0"/>
                        <a:t> </a:t>
                      </a:r>
                      <a:r>
                        <a:rPr lang="nl-BE" sz="1400" dirty="0"/>
                        <a:t>(</a:t>
                      </a:r>
                      <a:r>
                        <a:rPr lang="nl-BE" sz="1400" dirty="0" err="1"/>
                        <a:t>Geographic</a:t>
                      </a:r>
                      <a:r>
                        <a:rPr lang="nl-BE" sz="1400" dirty="0"/>
                        <a:t> </a:t>
                      </a:r>
                      <a:r>
                        <a:rPr lang="nl-BE" sz="1400" dirty="0" err="1"/>
                        <a:t>JavaScript</a:t>
                      </a:r>
                      <a:r>
                        <a:rPr lang="nl-BE" sz="1400" dirty="0"/>
                        <a:t> Object </a:t>
                      </a:r>
                      <a:r>
                        <a:rPr lang="nl-BE" sz="1400" dirty="0" err="1"/>
                        <a:t>Notation</a:t>
                      </a:r>
                      <a:r>
                        <a:rPr lang="nl-BE" sz="1400" dirty="0"/>
                        <a:t>) - a </a:t>
                      </a:r>
                      <a:r>
                        <a:rPr lang="nl-BE" sz="1400" dirty="0" err="1"/>
                        <a:t>lightweight</a:t>
                      </a:r>
                      <a:r>
                        <a:rPr lang="nl-BE" sz="1400" dirty="0"/>
                        <a:t> format </a:t>
                      </a:r>
                      <a:r>
                        <a:rPr lang="nl-BE" sz="1400" dirty="0" err="1"/>
                        <a:t>based</a:t>
                      </a:r>
                      <a:r>
                        <a:rPr lang="nl-BE" sz="1400" dirty="0"/>
                        <a:t> on JSON, </a:t>
                      </a:r>
                      <a:r>
                        <a:rPr lang="nl-BE" sz="1400" dirty="0" err="1"/>
                        <a:t>used</a:t>
                      </a:r>
                      <a:r>
                        <a:rPr lang="nl-BE" sz="1400" dirty="0"/>
                        <a:t> </a:t>
                      </a:r>
                      <a:r>
                        <a:rPr lang="nl-BE" sz="1400" dirty="0" err="1"/>
                        <a:t>by</a:t>
                      </a:r>
                      <a:r>
                        <a:rPr lang="nl-BE" sz="1400" dirty="0"/>
                        <a:t> </a:t>
                      </a:r>
                      <a:r>
                        <a:rPr lang="nl-BE" sz="1400" dirty="0" err="1"/>
                        <a:t>many</a:t>
                      </a:r>
                      <a:r>
                        <a:rPr lang="nl-BE" sz="1400" dirty="0"/>
                        <a:t> open source GIS packages</a:t>
                      </a:r>
                      <a:endParaRPr lang="en-BE"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nSpc>
                          <a:spcPct val="150000"/>
                        </a:lnSpc>
                      </a:pPr>
                      <a:r>
                        <a:rPr lang="nl-BE" sz="1400" b="1" dirty="0" err="1"/>
                        <a:t>GeoTIFF</a:t>
                      </a:r>
                      <a:r>
                        <a:rPr lang="nl-BE" sz="1400" b="1" dirty="0"/>
                        <a:t> </a:t>
                      </a:r>
                      <a:r>
                        <a:rPr lang="nl-BE" sz="1400" dirty="0"/>
                        <a:t>- TIFF variant </a:t>
                      </a:r>
                      <a:r>
                        <a:rPr lang="nl-BE" sz="1400" dirty="0" err="1"/>
                        <a:t>enriched</a:t>
                      </a:r>
                      <a:r>
                        <a:rPr lang="nl-BE" sz="1400" dirty="0"/>
                        <a:t> </a:t>
                      </a:r>
                      <a:r>
                        <a:rPr lang="nl-BE" sz="1400" dirty="0" err="1"/>
                        <a:t>with</a:t>
                      </a:r>
                      <a:r>
                        <a:rPr lang="nl-BE" sz="1400" dirty="0"/>
                        <a:t> GIS relevant metadata, </a:t>
                      </a:r>
                      <a:r>
                        <a:rPr lang="nl-BE" sz="1400" dirty="0" err="1"/>
                        <a:t>may</a:t>
                      </a:r>
                      <a:r>
                        <a:rPr lang="nl-BE" sz="1400" dirty="0"/>
                        <a:t> </a:t>
                      </a:r>
                      <a:r>
                        <a:rPr lang="nl-BE" sz="1400" dirty="0" err="1"/>
                        <a:t>be</a:t>
                      </a:r>
                      <a:r>
                        <a:rPr lang="nl-BE" sz="1400" dirty="0"/>
                        <a:t> </a:t>
                      </a:r>
                      <a:r>
                        <a:rPr lang="nl-BE" sz="1400" dirty="0" err="1"/>
                        <a:t>accompanied</a:t>
                      </a:r>
                      <a:r>
                        <a:rPr lang="nl-BE" sz="1400" dirty="0"/>
                        <a:t> </a:t>
                      </a:r>
                      <a:r>
                        <a:rPr lang="nl-BE" sz="1400" dirty="0" err="1"/>
                        <a:t>by</a:t>
                      </a:r>
                      <a:r>
                        <a:rPr lang="nl-BE" sz="1400" dirty="0"/>
                        <a:t> </a:t>
                      </a:r>
                      <a:r>
                        <a:rPr lang="nl-BE" sz="1400" dirty="0" err="1"/>
                        <a:t>other</a:t>
                      </a:r>
                      <a:r>
                        <a:rPr lang="nl-BE" sz="1400" dirty="0"/>
                        <a:t> files:</a:t>
                      </a:r>
                    </a:p>
                    <a:p>
                      <a:pPr marL="285750" indent="-285750">
                        <a:lnSpc>
                          <a:spcPct val="150000"/>
                        </a:lnSpc>
                        <a:buFontTx/>
                        <a:buChar char="-"/>
                      </a:pPr>
                      <a:r>
                        <a:rPr lang="nl-BE" sz="1400" dirty="0" err="1"/>
                        <a:t>tfw</a:t>
                      </a:r>
                      <a:r>
                        <a:rPr lang="nl-BE" sz="1400" dirty="0"/>
                        <a:t> (raster </a:t>
                      </a:r>
                      <a:r>
                        <a:rPr lang="nl-BE" sz="1400" dirty="0" err="1"/>
                        <a:t>geolocation</a:t>
                      </a:r>
                      <a:r>
                        <a:rPr lang="nl-BE" sz="1400" dirty="0"/>
                        <a:t>)</a:t>
                      </a:r>
                    </a:p>
                    <a:p>
                      <a:pPr marL="285750" indent="-285750">
                        <a:lnSpc>
                          <a:spcPct val="150000"/>
                        </a:lnSpc>
                        <a:buFontTx/>
                        <a:buChar char="-"/>
                      </a:pPr>
                      <a:r>
                        <a:rPr lang="nl-BE" sz="1400" dirty="0" err="1"/>
                        <a:t>xml</a:t>
                      </a:r>
                      <a:r>
                        <a:rPr lang="nl-BE" sz="1400" dirty="0"/>
                        <a:t> (metadata)</a:t>
                      </a:r>
                    </a:p>
                    <a:p>
                      <a:pPr marL="285750" indent="-285750">
                        <a:lnSpc>
                          <a:spcPct val="150000"/>
                        </a:lnSpc>
                        <a:buFontTx/>
                        <a:buChar char="-"/>
                      </a:pPr>
                      <a:r>
                        <a:rPr lang="nl-BE" sz="1400" dirty="0" err="1"/>
                        <a:t>aux</a:t>
                      </a:r>
                      <a:r>
                        <a:rPr lang="nl-BE" sz="1400" dirty="0"/>
                        <a:t> (</a:t>
                      </a:r>
                      <a:r>
                        <a:rPr lang="nl-BE" sz="1400" dirty="0" err="1"/>
                        <a:t>projections</a:t>
                      </a:r>
                      <a:r>
                        <a:rPr lang="nl-BE" sz="1400" dirty="0"/>
                        <a:t> </a:t>
                      </a:r>
                      <a:r>
                        <a:rPr lang="nl-BE" sz="1400" dirty="0" err="1"/>
                        <a:t>and</a:t>
                      </a:r>
                      <a:r>
                        <a:rPr lang="nl-BE" sz="1400" dirty="0"/>
                        <a:t> </a:t>
                      </a:r>
                      <a:r>
                        <a:rPr lang="nl-BE" sz="1400" dirty="0" err="1"/>
                        <a:t>other</a:t>
                      </a:r>
                      <a:r>
                        <a:rPr lang="nl-BE" sz="1400" dirty="0"/>
                        <a:t> information)</a:t>
                      </a:r>
                    </a:p>
                    <a:p>
                      <a:pPr marL="285750" indent="-285750">
                        <a:lnSpc>
                          <a:spcPct val="150000"/>
                        </a:lnSpc>
                        <a:buFontTx/>
                        <a:buChar char="-"/>
                      </a:pPr>
                      <a:r>
                        <a:rPr lang="nl-BE" sz="1400" dirty="0" err="1"/>
                        <a:t>ovr</a:t>
                      </a:r>
                      <a:r>
                        <a:rPr lang="nl-BE" sz="1400" dirty="0"/>
                        <a:t> (</a:t>
                      </a:r>
                      <a:r>
                        <a:rPr lang="nl-BE" sz="1400" dirty="0" err="1"/>
                        <a:t>pyramid</a:t>
                      </a:r>
                      <a:r>
                        <a:rPr lang="nl-BE" sz="1400" dirty="0"/>
                        <a:t> files </a:t>
                      </a:r>
                      <a:r>
                        <a:rPr lang="nl-BE" sz="1400" dirty="0" err="1"/>
                        <a:t>improves</a:t>
                      </a:r>
                      <a:r>
                        <a:rPr lang="nl-BE" sz="1400" dirty="0"/>
                        <a:t> performance </a:t>
                      </a:r>
                      <a:r>
                        <a:rPr lang="nl-BE" sz="1400" dirty="0" err="1"/>
                        <a:t>for</a:t>
                      </a:r>
                      <a:r>
                        <a:rPr lang="nl-BE" sz="1400" dirty="0"/>
                        <a:t> raster display)</a:t>
                      </a:r>
                    </a:p>
                    <a:p>
                      <a:pPr>
                        <a:lnSpc>
                          <a:spcPct val="150000"/>
                        </a:lnSpc>
                      </a:pPr>
                      <a:r>
                        <a:rPr lang="nl-BE" sz="1400" b="1" dirty="0"/>
                        <a:t>IMG</a:t>
                      </a:r>
                      <a:r>
                        <a:rPr lang="nl-BE" sz="1400" dirty="0"/>
                        <a:t> - ERDAS IMAGINE image file format</a:t>
                      </a:r>
                    </a:p>
                    <a:p>
                      <a:pPr>
                        <a:lnSpc>
                          <a:spcPct val="150000"/>
                        </a:lnSpc>
                      </a:pPr>
                      <a:r>
                        <a:rPr lang="nl-BE" sz="1400" b="1" dirty="0"/>
                        <a:t>ESRI </a:t>
                      </a:r>
                      <a:r>
                        <a:rPr lang="nl-BE" sz="1400" b="1" dirty="0" err="1"/>
                        <a:t>Grid</a:t>
                      </a:r>
                      <a:r>
                        <a:rPr lang="nl-BE" sz="1400" b="1" dirty="0"/>
                        <a:t> </a:t>
                      </a:r>
                      <a:r>
                        <a:rPr lang="nl-BE" sz="1400" dirty="0"/>
                        <a:t>- format </a:t>
                      </a:r>
                      <a:r>
                        <a:rPr lang="nl-BE" sz="1400" dirty="0" err="1"/>
                        <a:t>developed</a:t>
                      </a:r>
                      <a:r>
                        <a:rPr lang="nl-BE" sz="1400" dirty="0"/>
                        <a:t> </a:t>
                      </a:r>
                      <a:r>
                        <a:rPr lang="nl-BE" sz="1400" dirty="0" err="1"/>
                        <a:t>by</a:t>
                      </a:r>
                      <a:r>
                        <a:rPr lang="nl-BE" sz="1400" dirty="0"/>
                        <a:t> Esri, </a:t>
                      </a:r>
                      <a:r>
                        <a:rPr lang="nl-BE" sz="1400" dirty="0" err="1"/>
                        <a:t>which</a:t>
                      </a:r>
                      <a:r>
                        <a:rPr lang="nl-BE" sz="1400" dirty="0"/>
                        <a:t> has </a:t>
                      </a:r>
                      <a:r>
                        <a:rPr lang="nl-BE" sz="1400" dirty="0" err="1"/>
                        <a:t>two</a:t>
                      </a:r>
                      <a:r>
                        <a:rPr lang="nl-BE" sz="1400" dirty="0"/>
                        <a:t> </a:t>
                      </a:r>
                      <a:r>
                        <a:rPr lang="nl-BE" sz="1400" dirty="0" err="1"/>
                        <a:t>varieties</a:t>
                      </a:r>
                      <a:r>
                        <a:rPr lang="nl-BE" sz="1400" dirty="0"/>
                        <a:t>: </a:t>
                      </a:r>
                      <a:r>
                        <a:rPr lang="nl-BE" sz="1400" dirty="0" err="1"/>
                        <a:t>binary</a:t>
                      </a:r>
                      <a:r>
                        <a:rPr lang="nl-BE" sz="1400" dirty="0"/>
                        <a:t> or ASCII</a:t>
                      </a:r>
                      <a:endParaRPr lang="en-BE" sz="1400" dirty="0"/>
                    </a:p>
                    <a:p>
                      <a:endParaRPr lang="en-BE"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175849333"/>
                  </a:ext>
                </a:extLst>
              </a:tr>
            </a:tbl>
          </a:graphicData>
        </a:graphic>
      </p:graphicFrame>
    </p:spTree>
    <p:extLst>
      <p:ext uri="{BB962C8B-B14F-4D97-AF65-F5344CB8AC3E}">
        <p14:creationId xmlns:p14="http://schemas.microsoft.com/office/powerpoint/2010/main" val="3244638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2E0F7-78C7-4AE3-EA91-AF57F46F963F}"/>
              </a:ext>
            </a:extLst>
          </p:cNvPr>
          <p:cNvSpPr>
            <a:spLocks noGrp="1"/>
          </p:cNvSpPr>
          <p:nvPr>
            <p:ph type="title"/>
          </p:nvPr>
        </p:nvSpPr>
        <p:spPr/>
        <p:txBody>
          <a:bodyPr/>
          <a:lstStyle/>
          <a:p>
            <a:r>
              <a:rPr lang="en-BE" dirty="0"/>
              <a:t>Spatial reference system</a:t>
            </a:r>
          </a:p>
        </p:txBody>
      </p:sp>
      <p:sp>
        <p:nvSpPr>
          <p:cNvPr id="3" name="Text Placeholder 2">
            <a:extLst>
              <a:ext uri="{FF2B5EF4-FFF2-40B4-BE49-F238E27FC236}">
                <a16:creationId xmlns:a16="http://schemas.microsoft.com/office/drawing/2014/main" id="{99C2213D-82AB-D8B0-3704-5A3B14491EA1}"/>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A4344A81-E56E-5268-C7CA-9B3565F2FC99}"/>
              </a:ext>
            </a:extLst>
          </p:cNvPr>
          <p:cNvSpPr>
            <a:spLocks noGrp="1"/>
          </p:cNvSpPr>
          <p:nvPr>
            <p:ph type="body" sz="quarter" idx="11"/>
          </p:nvPr>
        </p:nvSpPr>
        <p:spPr/>
        <p:txBody>
          <a:bodyPr/>
          <a:lstStyle/>
          <a:p>
            <a:r>
              <a:rPr lang="nl-BE" dirty="0"/>
              <a:t>4</a:t>
            </a:r>
          </a:p>
        </p:txBody>
      </p:sp>
    </p:spTree>
    <p:extLst>
      <p:ext uri="{BB962C8B-B14F-4D97-AF65-F5344CB8AC3E}">
        <p14:creationId xmlns:p14="http://schemas.microsoft.com/office/powerpoint/2010/main" val="1570586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586D-BF1E-96D6-4C3A-D371C1A50D6C}"/>
              </a:ext>
            </a:extLst>
          </p:cNvPr>
          <p:cNvSpPr>
            <a:spLocks noGrp="1"/>
          </p:cNvSpPr>
          <p:nvPr>
            <p:ph type="title"/>
          </p:nvPr>
        </p:nvSpPr>
        <p:spPr/>
        <p:txBody>
          <a:bodyPr>
            <a:normAutofit fontScale="90000"/>
          </a:bodyPr>
          <a:lstStyle/>
          <a:p>
            <a:r>
              <a:rPr lang="en-BE" dirty="0"/>
              <a:t>Spatial reference system</a:t>
            </a:r>
          </a:p>
        </p:txBody>
      </p:sp>
      <p:sp>
        <p:nvSpPr>
          <p:cNvPr id="3" name="Text Placeholder 2">
            <a:extLst>
              <a:ext uri="{FF2B5EF4-FFF2-40B4-BE49-F238E27FC236}">
                <a16:creationId xmlns:a16="http://schemas.microsoft.com/office/drawing/2014/main" id="{DA51E103-4FB4-D245-4C01-D77C8E9BE0AE}"/>
              </a:ext>
            </a:extLst>
          </p:cNvPr>
          <p:cNvSpPr>
            <a:spLocks noGrp="1"/>
          </p:cNvSpPr>
          <p:nvPr>
            <p:ph type="body" sz="quarter" idx="10"/>
          </p:nvPr>
        </p:nvSpPr>
        <p:spPr/>
        <p:txBody>
          <a:bodyPr/>
          <a:lstStyle/>
          <a:p>
            <a:r>
              <a:rPr lang="en-BE" dirty="0"/>
              <a:t>Definition</a:t>
            </a:r>
          </a:p>
        </p:txBody>
      </p:sp>
      <p:sp>
        <p:nvSpPr>
          <p:cNvPr id="4" name="Text Placeholder 3">
            <a:extLst>
              <a:ext uri="{FF2B5EF4-FFF2-40B4-BE49-F238E27FC236}">
                <a16:creationId xmlns:a16="http://schemas.microsoft.com/office/drawing/2014/main" id="{9D7A7643-5B87-36D0-8A26-AB0CA10EBF79}"/>
              </a:ext>
            </a:extLst>
          </p:cNvPr>
          <p:cNvSpPr>
            <a:spLocks noGrp="1"/>
          </p:cNvSpPr>
          <p:nvPr>
            <p:ph type="body" sz="quarter" idx="11"/>
          </p:nvPr>
        </p:nvSpPr>
        <p:spPr>
          <a:xfrm>
            <a:off x="840638" y="2083468"/>
            <a:ext cx="10383795" cy="3699190"/>
          </a:xfrm>
        </p:spPr>
        <p:txBody>
          <a:bodyPr vert="horz" lIns="91440" tIns="45720" rIns="91440" bIns="45720" rtlCol="0" anchor="t">
            <a:normAutofit/>
          </a:bodyPr>
          <a:lstStyle/>
          <a:p>
            <a:r>
              <a:rPr lang="en-US" sz="1600" dirty="0">
                <a:latin typeface="Poppins"/>
                <a:cs typeface="Poppins"/>
              </a:rPr>
              <a:t>A spatial reference </a:t>
            </a:r>
            <a:r>
              <a:rPr lang="en-US" sz="1600" b="1" dirty="0">
                <a:latin typeface="Poppins"/>
                <a:cs typeface="Poppins"/>
              </a:rPr>
              <a:t>describes where features are located in the real world</a:t>
            </a:r>
            <a:r>
              <a:rPr lang="en-US" sz="1600" dirty="0">
                <a:latin typeface="Poppins"/>
                <a:cs typeface="Poppins"/>
              </a:rPr>
              <a:t>. </a:t>
            </a:r>
          </a:p>
          <a:p>
            <a:r>
              <a:rPr lang="en-US" sz="1600" dirty="0"/>
              <a:t>It is a key component of spatial data and applications and differentiates a GIS from a standard databases.</a:t>
            </a:r>
          </a:p>
          <a:p>
            <a:endParaRPr lang="en-US" sz="1600" dirty="0"/>
          </a:p>
          <a:p>
            <a:r>
              <a:rPr lang="en-US" sz="1600" dirty="0"/>
              <a:t>A spatial reference system (SRS) or </a:t>
            </a:r>
            <a:r>
              <a:rPr lang="en-US" sz="1600" b="1" dirty="0"/>
              <a:t>coordinate reference system (CRS) is a coordinate-based local, regional or global system used to locate geographical entities.</a:t>
            </a:r>
          </a:p>
          <a:p>
            <a:endParaRPr lang="en-US" sz="1600" b="1" dirty="0"/>
          </a:p>
          <a:p>
            <a:pPr marL="285750" indent="-285750">
              <a:buFontTx/>
              <a:buChar char="-"/>
            </a:pPr>
            <a:r>
              <a:rPr lang="fr-FR" sz="1600" dirty="0"/>
              <a:t>Champ de Mars, 5 Avenue Anatole France, 75007 Paris, France</a:t>
            </a:r>
          </a:p>
          <a:p>
            <a:pPr marL="285750" indent="-285750">
              <a:buFontTx/>
              <a:buChar char="-"/>
            </a:pPr>
            <a:r>
              <a:rPr lang="pt-BR" sz="1600" dirty="0"/>
              <a:t>48° 51' 29.1348''N; 2° 17' 40.8984‘’ E (= 48.858093; 2.294694)</a:t>
            </a:r>
          </a:p>
          <a:p>
            <a:pPr marL="285750" indent="-285750">
              <a:buFontTx/>
              <a:buChar char="-"/>
            </a:pPr>
            <a:r>
              <a:rPr lang="pt-BR" sz="1600" dirty="0"/>
              <a:t>448256.00 m E; 5411928.00 m N </a:t>
            </a:r>
            <a:endParaRPr lang="en-BE" sz="1600" dirty="0"/>
          </a:p>
        </p:txBody>
      </p:sp>
      <p:pic>
        <p:nvPicPr>
          <p:cNvPr id="15362" name="Picture 2">
            <a:extLst>
              <a:ext uri="{FF2B5EF4-FFF2-40B4-BE49-F238E27FC236}">
                <a16:creationId xmlns:a16="http://schemas.microsoft.com/office/drawing/2014/main" id="{F7950FD5-3B15-63F7-7C2E-0FDBAA86C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918" y="2890894"/>
            <a:ext cx="4267322" cy="291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7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9DAB-7BB6-A9FF-2DB0-DADF1AD05BF2}"/>
              </a:ext>
            </a:extLst>
          </p:cNvPr>
          <p:cNvSpPr>
            <a:spLocks noGrp="1"/>
          </p:cNvSpPr>
          <p:nvPr>
            <p:ph type="title"/>
          </p:nvPr>
        </p:nvSpPr>
        <p:spPr/>
        <p:txBody>
          <a:bodyPr>
            <a:normAutofit fontScale="90000"/>
          </a:bodyPr>
          <a:lstStyle/>
          <a:p>
            <a:r>
              <a:rPr lang="en-BE" dirty="0"/>
              <a:t>Projected coordinate system</a:t>
            </a:r>
            <a:r>
              <a:rPr lang="nl-BE" dirty="0"/>
              <a:t> </a:t>
            </a:r>
            <a:endParaRPr lang="en-BE" dirty="0"/>
          </a:p>
        </p:txBody>
      </p:sp>
      <p:sp>
        <p:nvSpPr>
          <p:cNvPr id="3" name="Text Placeholder 2">
            <a:extLst>
              <a:ext uri="{FF2B5EF4-FFF2-40B4-BE49-F238E27FC236}">
                <a16:creationId xmlns:a16="http://schemas.microsoft.com/office/drawing/2014/main" id="{70F897C6-3CF3-8343-8A1A-3CF383E98DD5}"/>
              </a:ext>
            </a:extLst>
          </p:cNvPr>
          <p:cNvSpPr>
            <a:spLocks noGrp="1"/>
          </p:cNvSpPr>
          <p:nvPr>
            <p:ph type="body" sz="quarter" idx="10"/>
          </p:nvPr>
        </p:nvSpPr>
        <p:spPr/>
        <p:txBody>
          <a:bodyPr/>
          <a:lstStyle/>
          <a:p>
            <a:r>
              <a:rPr lang="nl-BE" dirty="0"/>
              <a:t>EPSG code</a:t>
            </a:r>
            <a:endParaRPr lang="en-BE" dirty="0"/>
          </a:p>
        </p:txBody>
      </p:sp>
      <p:sp>
        <p:nvSpPr>
          <p:cNvPr id="4" name="Text Placeholder 3">
            <a:extLst>
              <a:ext uri="{FF2B5EF4-FFF2-40B4-BE49-F238E27FC236}">
                <a16:creationId xmlns:a16="http://schemas.microsoft.com/office/drawing/2014/main" id="{17B15D7F-9DCA-7E54-40A8-7E4B81DFE4CA}"/>
              </a:ext>
            </a:extLst>
          </p:cNvPr>
          <p:cNvSpPr>
            <a:spLocks noGrp="1"/>
          </p:cNvSpPr>
          <p:nvPr>
            <p:ph type="body" sz="quarter" idx="11"/>
          </p:nvPr>
        </p:nvSpPr>
        <p:spPr/>
        <p:txBody>
          <a:bodyPr>
            <a:normAutofit/>
          </a:bodyPr>
          <a:lstStyle/>
          <a:p>
            <a:r>
              <a:rPr lang="en-US" dirty="0"/>
              <a:t>EPSG codes are 4-5 digit numbers that represent coordinate reference system definitions.</a:t>
            </a:r>
          </a:p>
          <a:p>
            <a:endParaRPr lang="en-US" dirty="0"/>
          </a:p>
          <a:p>
            <a:r>
              <a:rPr lang="en-US" dirty="0"/>
              <a:t>GIS uses these to identify how the data must be projected or transformed</a:t>
            </a:r>
          </a:p>
          <a:p>
            <a:endParaRPr lang="en-US" dirty="0"/>
          </a:p>
          <a:p>
            <a:r>
              <a:rPr lang="en-US" dirty="0"/>
              <a:t>Common EPSG:</a:t>
            </a:r>
          </a:p>
          <a:p>
            <a:pPr marL="285750" indent="-285750">
              <a:buFontTx/>
              <a:buChar char="-"/>
            </a:pPr>
            <a:r>
              <a:rPr lang="en-US" dirty="0"/>
              <a:t>EPSG:4258 - ETRS89 (European Terrestrial Reference System 1989),                                                                     geodetic coordinate system for Europe</a:t>
            </a:r>
          </a:p>
          <a:p>
            <a:pPr marL="285750" indent="-285750">
              <a:buFontTx/>
              <a:buChar char="-"/>
            </a:pPr>
            <a:r>
              <a:rPr lang="en-US" dirty="0"/>
              <a:t>EPSG:4326 - WGS 84, latitude/longitude coordinate system                                                                                         based on the Earth's center of mass, used by the Global Positioning System among others</a:t>
            </a:r>
          </a:p>
          <a:p>
            <a:pPr marL="285750" indent="-285750">
              <a:buFontTx/>
              <a:buChar char="-"/>
            </a:pPr>
            <a:r>
              <a:rPr lang="en-US" dirty="0"/>
              <a:t>EPSG:3857 - Web Mercator projection used for display by                                                                                             many web-based mapping tools, including Google Maps and OpenStreetMap</a:t>
            </a:r>
            <a:endParaRPr lang="en-BE" dirty="0"/>
          </a:p>
        </p:txBody>
      </p:sp>
    </p:spTree>
    <p:extLst>
      <p:ext uri="{BB962C8B-B14F-4D97-AF65-F5344CB8AC3E}">
        <p14:creationId xmlns:p14="http://schemas.microsoft.com/office/powerpoint/2010/main" val="1840901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78DD6-AB44-2241-EA21-ECEE89890A95}"/>
              </a:ext>
            </a:extLst>
          </p:cNvPr>
          <p:cNvSpPr>
            <a:spLocks noGrp="1"/>
          </p:cNvSpPr>
          <p:nvPr>
            <p:ph type="title"/>
          </p:nvPr>
        </p:nvSpPr>
        <p:spPr/>
        <p:txBody>
          <a:bodyPr/>
          <a:lstStyle/>
          <a:p>
            <a:r>
              <a:rPr lang="nl-BE" dirty="0" err="1"/>
              <a:t>Geoprocessing</a:t>
            </a:r>
            <a:endParaRPr lang="en-BE" dirty="0"/>
          </a:p>
        </p:txBody>
      </p:sp>
      <p:sp>
        <p:nvSpPr>
          <p:cNvPr id="3" name="Text Placeholder 2">
            <a:extLst>
              <a:ext uri="{FF2B5EF4-FFF2-40B4-BE49-F238E27FC236}">
                <a16:creationId xmlns:a16="http://schemas.microsoft.com/office/drawing/2014/main" id="{F9FF70EE-1230-1DCD-73A2-FF075E9A5E6C}"/>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90B5B35C-CC6A-5872-01B9-F08911B270FC}"/>
              </a:ext>
            </a:extLst>
          </p:cNvPr>
          <p:cNvSpPr>
            <a:spLocks noGrp="1"/>
          </p:cNvSpPr>
          <p:nvPr>
            <p:ph type="body" sz="quarter" idx="11"/>
          </p:nvPr>
        </p:nvSpPr>
        <p:spPr/>
        <p:txBody>
          <a:bodyPr/>
          <a:lstStyle/>
          <a:p>
            <a:r>
              <a:rPr lang="nl-BE" dirty="0"/>
              <a:t>5</a:t>
            </a:r>
            <a:endParaRPr lang="en-BE" dirty="0"/>
          </a:p>
        </p:txBody>
      </p:sp>
    </p:spTree>
    <p:extLst>
      <p:ext uri="{BB962C8B-B14F-4D97-AF65-F5344CB8AC3E}">
        <p14:creationId xmlns:p14="http://schemas.microsoft.com/office/powerpoint/2010/main" val="2288709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94EA-234B-E235-4328-2FB053F920C7}"/>
              </a:ext>
            </a:extLst>
          </p:cNvPr>
          <p:cNvSpPr>
            <a:spLocks noGrp="1"/>
          </p:cNvSpPr>
          <p:nvPr>
            <p:ph type="title"/>
          </p:nvPr>
        </p:nvSpPr>
        <p:spPr/>
        <p:txBody>
          <a:bodyPr>
            <a:normAutofit fontScale="90000"/>
          </a:bodyPr>
          <a:lstStyle/>
          <a:p>
            <a:r>
              <a:rPr lang="en-BE" dirty="0"/>
              <a:t>Attribute query</a:t>
            </a:r>
          </a:p>
        </p:txBody>
      </p:sp>
      <p:sp>
        <p:nvSpPr>
          <p:cNvPr id="3" name="Text Placeholder 2">
            <a:extLst>
              <a:ext uri="{FF2B5EF4-FFF2-40B4-BE49-F238E27FC236}">
                <a16:creationId xmlns:a16="http://schemas.microsoft.com/office/drawing/2014/main" id="{9E2AA40F-BF8D-ED32-1935-81E81A72B647}"/>
              </a:ext>
            </a:extLst>
          </p:cNvPr>
          <p:cNvSpPr>
            <a:spLocks noGrp="1"/>
          </p:cNvSpPr>
          <p:nvPr>
            <p:ph type="body" sz="quarter" idx="10"/>
          </p:nvPr>
        </p:nvSpPr>
        <p:spPr/>
        <p:txBody>
          <a:bodyPr>
            <a:normAutofit fontScale="70000" lnSpcReduction="20000"/>
          </a:bodyPr>
          <a:lstStyle/>
          <a:p>
            <a:r>
              <a:rPr lang="en-US" dirty="0"/>
              <a:t>process of searching and retrieving records of features in a database based on desired attribute values.</a:t>
            </a:r>
            <a:endParaRPr lang="en-BE" dirty="0"/>
          </a:p>
        </p:txBody>
      </p:sp>
      <p:sp>
        <p:nvSpPr>
          <p:cNvPr id="4" name="Text Placeholder 3">
            <a:extLst>
              <a:ext uri="{FF2B5EF4-FFF2-40B4-BE49-F238E27FC236}">
                <a16:creationId xmlns:a16="http://schemas.microsoft.com/office/drawing/2014/main" id="{25582F3A-2C64-B4BE-5D78-6A905D03A1EC}"/>
              </a:ext>
            </a:extLst>
          </p:cNvPr>
          <p:cNvSpPr>
            <a:spLocks noGrp="1"/>
          </p:cNvSpPr>
          <p:nvPr>
            <p:ph type="body" sz="quarter" idx="11"/>
          </p:nvPr>
        </p:nvSpPr>
        <p:spPr/>
        <p:txBody>
          <a:bodyPr/>
          <a:lstStyle/>
          <a:p>
            <a:r>
              <a:rPr lang="en-US" b="0" i="0" dirty="0">
                <a:solidFill>
                  <a:srgbClr val="EA9B2D"/>
                </a:solidFill>
                <a:effectLst/>
                <a:latin typeface="Open Sans" panose="020B0606030504020204" pitchFamily="34" charset="0"/>
              </a:rPr>
              <a:t>"owner"</a:t>
            </a:r>
            <a:r>
              <a:rPr lang="en-US" b="0" i="0" dirty="0">
                <a:solidFill>
                  <a:srgbClr val="C7BAB9"/>
                </a:solidFill>
                <a:effectLst/>
                <a:latin typeface="Open Sans" panose="020B0606030504020204" pitchFamily="34" charset="0"/>
              </a:rPr>
              <a:t> </a:t>
            </a:r>
            <a:r>
              <a:rPr lang="en-US" b="0" i="0" dirty="0">
                <a:solidFill>
                  <a:srgbClr val="6AB42D"/>
                </a:solidFill>
                <a:effectLst/>
                <a:latin typeface="Open Sans" panose="020B0606030504020204" pitchFamily="34" charset="0"/>
              </a:rPr>
              <a:t>= </a:t>
            </a:r>
            <a:r>
              <a:rPr lang="en-US" b="0" i="0" dirty="0">
                <a:solidFill>
                  <a:srgbClr val="83D6F2"/>
                </a:solidFill>
                <a:effectLst/>
                <a:latin typeface="Open Sans" panose="020B0606030504020204" pitchFamily="34" charset="0"/>
              </a:rPr>
              <a:t>'Evans'</a:t>
            </a:r>
            <a:r>
              <a:rPr lang="en-US" b="0" i="0" dirty="0">
                <a:solidFill>
                  <a:srgbClr val="C7BAB9"/>
                </a:solidFill>
                <a:effectLst/>
                <a:latin typeface="Open Sans" panose="020B0606030504020204" pitchFamily="34" charset="0"/>
              </a:rPr>
              <a:t> </a:t>
            </a:r>
            <a:r>
              <a:rPr lang="en-US" b="1" i="0" dirty="0">
                <a:solidFill>
                  <a:srgbClr val="0069B1"/>
                </a:solidFill>
                <a:effectLst/>
                <a:latin typeface="Open Sans" panose="020B0606030504020204" pitchFamily="34" charset="0"/>
              </a:rPr>
              <a:t>OR </a:t>
            </a:r>
            <a:r>
              <a:rPr lang="en-US" b="0" i="0" dirty="0">
                <a:solidFill>
                  <a:srgbClr val="C7BAB9"/>
                </a:solidFill>
                <a:effectLst/>
                <a:latin typeface="Open Sans" panose="020B0606030504020204" pitchFamily="34" charset="0"/>
              </a:rPr>
              <a:t>(</a:t>
            </a:r>
            <a:r>
              <a:rPr lang="en-US" b="0" i="0" dirty="0">
                <a:solidFill>
                  <a:srgbClr val="EA9B2D"/>
                </a:solidFill>
                <a:effectLst/>
                <a:latin typeface="Open Sans" panose="020B0606030504020204" pitchFamily="34" charset="0"/>
              </a:rPr>
              <a:t>"owner"</a:t>
            </a:r>
            <a:r>
              <a:rPr lang="en-US" b="0" i="0" dirty="0">
                <a:solidFill>
                  <a:srgbClr val="C7BAB9"/>
                </a:solidFill>
                <a:effectLst/>
                <a:latin typeface="Open Sans" panose="020B0606030504020204" pitchFamily="34" charset="0"/>
              </a:rPr>
              <a:t> </a:t>
            </a:r>
            <a:r>
              <a:rPr lang="en-US" b="0" i="0" dirty="0">
                <a:solidFill>
                  <a:srgbClr val="6AB42D"/>
                </a:solidFill>
                <a:effectLst/>
                <a:latin typeface="Open Sans" panose="020B0606030504020204" pitchFamily="34" charset="0"/>
              </a:rPr>
              <a:t>= </a:t>
            </a:r>
            <a:r>
              <a:rPr lang="en-US" b="0" i="0" dirty="0">
                <a:solidFill>
                  <a:srgbClr val="83D6F2"/>
                </a:solidFill>
                <a:effectLst/>
                <a:latin typeface="Open Sans" panose="020B0606030504020204" pitchFamily="34" charset="0"/>
              </a:rPr>
              <a:t>'Smith'</a:t>
            </a:r>
            <a:r>
              <a:rPr lang="en-US" b="0" i="0" dirty="0">
                <a:solidFill>
                  <a:srgbClr val="C7BAB9"/>
                </a:solidFill>
                <a:effectLst/>
                <a:latin typeface="Open Sans" panose="020B0606030504020204" pitchFamily="34" charset="0"/>
              </a:rPr>
              <a:t> </a:t>
            </a:r>
            <a:r>
              <a:rPr lang="en-US" b="1" i="0" dirty="0">
                <a:solidFill>
                  <a:srgbClr val="0069B1"/>
                </a:solidFill>
                <a:effectLst/>
                <a:latin typeface="Open Sans" panose="020B0606030504020204" pitchFamily="34" charset="0"/>
              </a:rPr>
              <a:t>AND </a:t>
            </a:r>
            <a:r>
              <a:rPr lang="en-US" b="0" i="0" dirty="0">
                <a:solidFill>
                  <a:srgbClr val="EA9B2D"/>
                </a:solidFill>
                <a:effectLst/>
                <a:latin typeface="Open Sans" panose="020B0606030504020204" pitchFamily="34" charset="0"/>
              </a:rPr>
              <a:t>"street" </a:t>
            </a:r>
            <a:r>
              <a:rPr lang="en-US" b="0" i="0" dirty="0">
                <a:solidFill>
                  <a:srgbClr val="6AB42D"/>
                </a:solidFill>
                <a:effectLst/>
                <a:latin typeface="Open Sans" panose="020B0606030504020204" pitchFamily="34" charset="0"/>
              </a:rPr>
              <a:t>= </a:t>
            </a:r>
            <a:r>
              <a:rPr lang="en-US" b="0" i="0" dirty="0">
                <a:solidFill>
                  <a:srgbClr val="83D6F2"/>
                </a:solidFill>
                <a:effectLst/>
                <a:latin typeface="Open Sans" panose="020B0606030504020204" pitchFamily="34" charset="0"/>
              </a:rPr>
              <a:t>'</a:t>
            </a:r>
            <a:r>
              <a:rPr lang="en-US" b="0" i="0" dirty="0" err="1">
                <a:solidFill>
                  <a:srgbClr val="83D6F2"/>
                </a:solidFill>
                <a:effectLst/>
                <a:latin typeface="Open Sans" panose="020B0606030504020204" pitchFamily="34" charset="0"/>
              </a:rPr>
              <a:t>Lisson</a:t>
            </a:r>
            <a:r>
              <a:rPr lang="en-US" b="0" i="0" dirty="0">
                <a:solidFill>
                  <a:srgbClr val="83D6F2"/>
                </a:solidFill>
                <a:effectLst/>
                <a:latin typeface="Open Sans" panose="020B0606030504020204" pitchFamily="34" charset="0"/>
              </a:rPr>
              <a:t> St.'</a:t>
            </a:r>
            <a:r>
              <a:rPr lang="en-US" b="0" i="0" dirty="0">
                <a:solidFill>
                  <a:srgbClr val="EA9B2D"/>
                </a:solidFill>
                <a:effectLst/>
                <a:latin typeface="Open Sans" panose="020B0606030504020204" pitchFamily="34" charset="0"/>
              </a:rPr>
              <a:t>)</a:t>
            </a:r>
            <a:endParaRPr lang="en-BE" dirty="0"/>
          </a:p>
        </p:txBody>
      </p:sp>
      <p:pic>
        <p:nvPicPr>
          <p:cNvPr id="20482" name="Picture 2" descr="Fig.Complex_attribute_query_2">
            <a:extLst>
              <a:ext uri="{FF2B5EF4-FFF2-40B4-BE49-F238E27FC236}">
                <a16:creationId xmlns:a16="http://schemas.microsoft.com/office/drawing/2014/main" id="{5EF142BB-4C88-C5F1-EE16-F576B891D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445" y="1800892"/>
            <a:ext cx="3617288" cy="366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76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C3C6-966D-B4CC-890B-FABD04F2A6E4}"/>
              </a:ext>
            </a:extLst>
          </p:cNvPr>
          <p:cNvSpPr>
            <a:spLocks noGrp="1"/>
          </p:cNvSpPr>
          <p:nvPr>
            <p:ph type="title"/>
          </p:nvPr>
        </p:nvSpPr>
        <p:spPr/>
        <p:txBody>
          <a:bodyPr>
            <a:normAutofit fontScale="90000"/>
          </a:bodyPr>
          <a:lstStyle/>
          <a:p>
            <a:r>
              <a:rPr lang="en-BE" dirty="0"/>
              <a:t>Spatial Query</a:t>
            </a:r>
          </a:p>
        </p:txBody>
      </p:sp>
      <p:sp>
        <p:nvSpPr>
          <p:cNvPr id="3" name="Text Placeholder 2">
            <a:extLst>
              <a:ext uri="{FF2B5EF4-FFF2-40B4-BE49-F238E27FC236}">
                <a16:creationId xmlns:a16="http://schemas.microsoft.com/office/drawing/2014/main" id="{7D32145A-BD46-461C-1844-CB87709F154A}"/>
              </a:ext>
            </a:extLst>
          </p:cNvPr>
          <p:cNvSpPr>
            <a:spLocks noGrp="1"/>
          </p:cNvSpPr>
          <p:nvPr>
            <p:ph type="body" sz="quarter" idx="10"/>
          </p:nvPr>
        </p:nvSpPr>
        <p:spPr/>
        <p:txBody>
          <a:bodyPr>
            <a:normAutofit fontScale="70000" lnSpcReduction="20000"/>
          </a:bodyPr>
          <a:lstStyle/>
          <a:p>
            <a:r>
              <a:rPr lang="en-US" dirty="0"/>
              <a:t>process of searching and retrieving records of features in a database based on location or spatial relationship.</a:t>
            </a:r>
            <a:endParaRPr lang="en-BE" dirty="0"/>
          </a:p>
        </p:txBody>
      </p:sp>
      <p:pic>
        <p:nvPicPr>
          <p:cNvPr id="21506" name="Picture 2" descr="Fig.Spatial_query_operators">
            <a:extLst>
              <a:ext uri="{FF2B5EF4-FFF2-40B4-BE49-F238E27FC236}">
                <a16:creationId xmlns:a16="http://schemas.microsoft.com/office/drawing/2014/main" id="{BF6F27EB-9A68-C559-EF53-2D67D50B5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4908" y="128301"/>
            <a:ext cx="2811837" cy="270477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Fig.Operator_disjoint">
            <a:extLst>
              <a:ext uri="{FF2B5EF4-FFF2-40B4-BE49-F238E27FC236}">
                <a16:creationId xmlns:a16="http://schemas.microsoft.com/office/drawing/2014/main" id="{6E800D06-D41A-C510-135D-C1C04B424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89" y="2730935"/>
            <a:ext cx="3308834" cy="31828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C850B5-AD36-BD58-9FB9-9A35C980AB32}"/>
              </a:ext>
            </a:extLst>
          </p:cNvPr>
          <p:cNvSpPr txBox="1"/>
          <p:nvPr/>
        </p:nvSpPr>
        <p:spPr>
          <a:xfrm>
            <a:off x="1312901" y="2361602"/>
            <a:ext cx="1008609" cy="369332"/>
          </a:xfrm>
          <a:prstGeom prst="rect">
            <a:avLst/>
          </a:prstGeom>
          <a:noFill/>
        </p:spPr>
        <p:txBody>
          <a:bodyPr wrap="none" rtlCol="0">
            <a:spAutoFit/>
          </a:bodyPr>
          <a:lstStyle/>
          <a:p>
            <a:r>
              <a:rPr lang="nl-BE" dirty="0"/>
              <a:t>disjoint</a:t>
            </a:r>
            <a:endParaRPr lang="en-BE" dirty="0"/>
          </a:p>
        </p:txBody>
      </p:sp>
      <p:pic>
        <p:nvPicPr>
          <p:cNvPr id="21510" name="Picture 6" descr="Fig.Operator_overlaps">
            <a:extLst>
              <a:ext uri="{FF2B5EF4-FFF2-40B4-BE49-F238E27FC236}">
                <a16:creationId xmlns:a16="http://schemas.microsoft.com/office/drawing/2014/main" id="{0C0172FA-19AD-7632-25EC-697C12C42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1622" y="2720112"/>
            <a:ext cx="3308832" cy="31828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692D7E-04D1-DDC1-143E-A254BBBCBF7A}"/>
              </a:ext>
            </a:extLst>
          </p:cNvPr>
          <p:cNvSpPr txBox="1"/>
          <p:nvPr/>
        </p:nvSpPr>
        <p:spPr>
          <a:xfrm>
            <a:off x="4536774" y="2367931"/>
            <a:ext cx="1178528" cy="369332"/>
          </a:xfrm>
          <a:prstGeom prst="rect">
            <a:avLst/>
          </a:prstGeom>
          <a:noFill/>
        </p:spPr>
        <p:txBody>
          <a:bodyPr wrap="none" rtlCol="0">
            <a:spAutoFit/>
          </a:bodyPr>
          <a:lstStyle/>
          <a:p>
            <a:r>
              <a:rPr lang="nl-BE" dirty="0" err="1"/>
              <a:t>overlaps</a:t>
            </a:r>
            <a:endParaRPr lang="en-BE" dirty="0"/>
          </a:p>
        </p:txBody>
      </p:sp>
      <p:pic>
        <p:nvPicPr>
          <p:cNvPr id="21512" name="Picture 8" descr="Fig.Operator_intersects">
            <a:extLst>
              <a:ext uri="{FF2B5EF4-FFF2-40B4-BE49-F238E27FC236}">
                <a16:creationId xmlns:a16="http://schemas.microsoft.com/office/drawing/2014/main" id="{497D518A-4912-D6C1-ACE7-90944C3D1F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0452" y="2730934"/>
            <a:ext cx="3308831" cy="31828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508710-7C04-E838-BE54-AB053B8F6B5F}"/>
              </a:ext>
            </a:extLst>
          </p:cNvPr>
          <p:cNvSpPr txBox="1"/>
          <p:nvPr/>
        </p:nvSpPr>
        <p:spPr>
          <a:xfrm>
            <a:off x="7781484" y="2361602"/>
            <a:ext cx="1306768" cy="369332"/>
          </a:xfrm>
          <a:prstGeom prst="rect">
            <a:avLst/>
          </a:prstGeom>
          <a:noFill/>
        </p:spPr>
        <p:txBody>
          <a:bodyPr wrap="none" rtlCol="0">
            <a:spAutoFit/>
          </a:bodyPr>
          <a:lstStyle/>
          <a:p>
            <a:r>
              <a:rPr lang="nl-BE" dirty="0" err="1"/>
              <a:t>intersects</a:t>
            </a:r>
            <a:endParaRPr lang="en-BE" dirty="0"/>
          </a:p>
        </p:txBody>
      </p:sp>
    </p:spTree>
    <p:extLst>
      <p:ext uri="{BB962C8B-B14F-4D97-AF65-F5344CB8AC3E}">
        <p14:creationId xmlns:p14="http://schemas.microsoft.com/office/powerpoint/2010/main" val="95844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5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rPr lang="en-BE" dirty="0"/>
              <a:t>Learning objectives</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315361" y="1713915"/>
            <a:ext cx="9188381" cy="4170800"/>
          </a:xfrm>
        </p:spPr>
        <p:txBody>
          <a:bodyPr/>
          <a:lstStyle/>
          <a:p>
            <a:r>
              <a:rPr lang="en-BE" dirty="0"/>
              <a:t>At the end of the course the participants should be able</a:t>
            </a:r>
            <a:r>
              <a:rPr lang="nl-BE" dirty="0"/>
              <a:t> </a:t>
            </a:r>
            <a:r>
              <a:rPr lang="nl-BE" dirty="0" err="1"/>
              <a:t>to</a:t>
            </a:r>
            <a:r>
              <a:rPr lang="en-BE" dirty="0"/>
              <a:t>: </a:t>
            </a:r>
          </a:p>
          <a:p>
            <a:pPr marL="342900" indent="-342900">
              <a:buFontTx/>
              <a:buChar char="-"/>
            </a:pPr>
            <a:r>
              <a:rPr lang="nl-BE" dirty="0"/>
              <a:t>e</a:t>
            </a:r>
            <a:r>
              <a:rPr lang="en-BE" dirty="0" err="1"/>
              <a:t>xplain</a:t>
            </a:r>
            <a:r>
              <a:rPr lang="en-BE" dirty="0"/>
              <a:t> what GIS is.</a:t>
            </a:r>
          </a:p>
          <a:p>
            <a:pPr marL="342900" indent="-342900">
              <a:buFontTx/>
              <a:buChar char="-"/>
            </a:pPr>
            <a:r>
              <a:rPr lang="en-BE" dirty="0"/>
              <a:t>describe different datatypes</a:t>
            </a:r>
          </a:p>
          <a:p>
            <a:pPr marL="342900" indent="-342900">
              <a:buFontTx/>
              <a:buChar char="-"/>
            </a:pPr>
            <a:r>
              <a:rPr lang="en-BE" dirty="0"/>
              <a:t>give examples of layer</a:t>
            </a:r>
          </a:p>
          <a:p>
            <a:pPr marL="342900" indent="-342900">
              <a:buFontTx/>
              <a:buChar char="-"/>
            </a:pPr>
            <a:r>
              <a:rPr lang="en-BE" dirty="0"/>
              <a:t>explain what a digital twin is</a:t>
            </a:r>
          </a:p>
          <a:p>
            <a:pPr marL="342900" indent="-342900">
              <a:buFontTx/>
              <a:buChar char="-"/>
            </a:pPr>
            <a:r>
              <a:rPr lang="en-BE" dirty="0"/>
              <a:t>describe use cases of digital twin use</a:t>
            </a:r>
            <a:endParaRPr lang="nl-BE" dirty="0"/>
          </a:p>
          <a:p>
            <a:pPr marL="342900" indent="-342900">
              <a:buFontTx/>
              <a:buChar char="-"/>
            </a:pPr>
            <a:r>
              <a:rPr lang="nl-BE" dirty="0" err="1"/>
              <a:t>Describe</a:t>
            </a:r>
            <a:r>
              <a:rPr lang="nl-BE" dirty="0"/>
              <a:t> users </a:t>
            </a:r>
            <a:r>
              <a:rPr lang="nl-BE" dirty="0" err="1"/>
              <a:t>and</a:t>
            </a:r>
            <a:r>
              <a:rPr lang="nl-BE" dirty="0"/>
              <a:t> </a:t>
            </a:r>
            <a:r>
              <a:rPr lang="nl-BE" dirty="0" err="1"/>
              <a:t>needs</a:t>
            </a:r>
            <a:r>
              <a:rPr lang="nl-BE" dirty="0"/>
              <a:t> </a:t>
            </a:r>
            <a:r>
              <a:rPr lang="nl-BE" dirty="0" err="1"/>
              <a:t>for</a:t>
            </a:r>
            <a:r>
              <a:rPr lang="nl-BE" dirty="0"/>
              <a:t> digital </a:t>
            </a:r>
            <a:r>
              <a:rPr lang="nl-BE" dirty="0" err="1"/>
              <a:t>twins</a:t>
            </a:r>
            <a:endParaRPr lang="nl-BE" dirty="0"/>
          </a:p>
          <a:p>
            <a:r>
              <a:rPr lang="en-BE" dirty="0">
                <a:solidFill>
                  <a:srgbClr val="FF0000"/>
                </a:solidFill>
              </a:rPr>
              <a:t> </a:t>
            </a:r>
          </a:p>
        </p:txBody>
      </p:sp>
    </p:spTree>
    <p:extLst>
      <p:ext uri="{BB962C8B-B14F-4D97-AF65-F5344CB8AC3E}">
        <p14:creationId xmlns:p14="http://schemas.microsoft.com/office/powerpoint/2010/main" val="2823304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ig.Operator_contains">
            <a:extLst>
              <a:ext uri="{FF2B5EF4-FFF2-40B4-BE49-F238E27FC236}">
                <a16:creationId xmlns:a16="http://schemas.microsoft.com/office/drawing/2014/main" id="{B8F46F40-A446-427F-6E35-B675E543A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64" y="1200726"/>
            <a:ext cx="3054946" cy="2938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841BE5-BC30-01DC-353D-FEEEB342BC77}"/>
              </a:ext>
            </a:extLst>
          </p:cNvPr>
          <p:cNvSpPr txBox="1"/>
          <p:nvPr/>
        </p:nvSpPr>
        <p:spPr>
          <a:xfrm>
            <a:off x="1145532" y="831394"/>
            <a:ext cx="1181734" cy="369332"/>
          </a:xfrm>
          <a:prstGeom prst="rect">
            <a:avLst/>
          </a:prstGeom>
          <a:noFill/>
        </p:spPr>
        <p:txBody>
          <a:bodyPr wrap="none" rtlCol="0">
            <a:spAutoFit/>
          </a:bodyPr>
          <a:lstStyle/>
          <a:p>
            <a:r>
              <a:rPr lang="nl-BE" dirty="0" err="1"/>
              <a:t>contains</a:t>
            </a:r>
            <a:endParaRPr lang="en-BE" dirty="0"/>
          </a:p>
        </p:txBody>
      </p:sp>
      <p:pic>
        <p:nvPicPr>
          <p:cNvPr id="22532" name="Picture 4" descr="Fig.Operator_within">
            <a:extLst>
              <a:ext uri="{FF2B5EF4-FFF2-40B4-BE49-F238E27FC236}">
                <a16:creationId xmlns:a16="http://schemas.microsoft.com/office/drawing/2014/main" id="{9615EAB6-568F-502B-97F4-165F1BB52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310" y="1200727"/>
            <a:ext cx="3054947" cy="29386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49D10B-4EFC-EFD1-CAC8-5BD20912BB73}"/>
              </a:ext>
            </a:extLst>
          </p:cNvPr>
          <p:cNvSpPr txBox="1"/>
          <p:nvPr/>
        </p:nvSpPr>
        <p:spPr>
          <a:xfrm>
            <a:off x="4272614" y="831515"/>
            <a:ext cx="864339" cy="369332"/>
          </a:xfrm>
          <a:prstGeom prst="rect">
            <a:avLst/>
          </a:prstGeom>
          <a:noFill/>
        </p:spPr>
        <p:txBody>
          <a:bodyPr wrap="none" rtlCol="0">
            <a:spAutoFit/>
          </a:bodyPr>
          <a:lstStyle/>
          <a:p>
            <a:r>
              <a:rPr lang="nl-BE" dirty="0" err="1"/>
              <a:t>within</a:t>
            </a:r>
            <a:endParaRPr lang="en-BE" dirty="0"/>
          </a:p>
        </p:txBody>
      </p:sp>
      <p:pic>
        <p:nvPicPr>
          <p:cNvPr id="22534" name="Picture 6" descr="Fig.Operator_touches">
            <a:extLst>
              <a:ext uri="{FF2B5EF4-FFF2-40B4-BE49-F238E27FC236}">
                <a16:creationId xmlns:a16="http://schemas.microsoft.com/office/drawing/2014/main" id="{A300A1B0-094A-3C50-406D-EF6C32FF38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195780"/>
            <a:ext cx="3054947" cy="29386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8A072D-1114-C20D-3E7A-C3FC1070494D}"/>
              </a:ext>
            </a:extLst>
          </p:cNvPr>
          <p:cNvSpPr txBox="1"/>
          <p:nvPr/>
        </p:nvSpPr>
        <p:spPr>
          <a:xfrm>
            <a:off x="7067070" y="2826448"/>
            <a:ext cx="1112805" cy="369332"/>
          </a:xfrm>
          <a:prstGeom prst="rect">
            <a:avLst/>
          </a:prstGeom>
          <a:noFill/>
        </p:spPr>
        <p:txBody>
          <a:bodyPr wrap="none" rtlCol="0">
            <a:spAutoFit/>
          </a:bodyPr>
          <a:lstStyle/>
          <a:p>
            <a:r>
              <a:rPr lang="nl-BE" dirty="0"/>
              <a:t>touches</a:t>
            </a:r>
            <a:endParaRPr lang="en-BE" dirty="0"/>
          </a:p>
        </p:txBody>
      </p:sp>
      <p:pic>
        <p:nvPicPr>
          <p:cNvPr id="22536" name="Picture 8" descr="Fig.Operator_equals">
            <a:extLst>
              <a:ext uri="{FF2B5EF4-FFF2-40B4-BE49-F238E27FC236}">
                <a16:creationId xmlns:a16="http://schemas.microsoft.com/office/drawing/2014/main" id="{CA2BE0F2-4D89-2593-4866-0C1B032A33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0947" y="3195780"/>
            <a:ext cx="3054946" cy="29386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591633-C750-6BC6-6BEE-79BA923D2827}"/>
              </a:ext>
            </a:extLst>
          </p:cNvPr>
          <p:cNvSpPr txBox="1"/>
          <p:nvPr/>
        </p:nvSpPr>
        <p:spPr>
          <a:xfrm>
            <a:off x="10197358" y="2826448"/>
            <a:ext cx="962123" cy="369332"/>
          </a:xfrm>
          <a:prstGeom prst="rect">
            <a:avLst/>
          </a:prstGeom>
          <a:noFill/>
        </p:spPr>
        <p:txBody>
          <a:bodyPr wrap="none" rtlCol="0">
            <a:spAutoFit/>
          </a:bodyPr>
          <a:lstStyle/>
          <a:p>
            <a:r>
              <a:rPr lang="nl-BE" dirty="0" err="1"/>
              <a:t>equals</a:t>
            </a:r>
            <a:endParaRPr lang="en-BE" dirty="0"/>
          </a:p>
        </p:txBody>
      </p:sp>
    </p:spTree>
    <p:extLst>
      <p:ext uri="{BB962C8B-B14F-4D97-AF65-F5344CB8AC3E}">
        <p14:creationId xmlns:p14="http://schemas.microsoft.com/office/powerpoint/2010/main" val="310673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9661-5702-414A-6C72-EF1396FE1ED0}"/>
              </a:ext>
            </a:extLst>
          </p:cNvPr>
          <p:cNvSpPr>
            <a:spLocks noGrp="1"/>
          </p:cNvSpPr>
          <p:nvPr>
            <p:ph type="title"/>
          </p:nvPr>
        </p:nvSpPr>
        <p:spPr/>
        <p:txBody>
          <a:bodyPr>
            <a:normAutofit fontScale="90000"/>
          </a:bodyPr>
          <a:lstStyle/>
          <a:p>
            <a:r>
              <a:rPr lang="nl-BE" dirty="0" err="1"/>
              <a:t>Geoprocessing</a:t>
            </a:r>
            <a:endParaRPr lang="en-BE" dirty="0"/>
          </a:p>
        </p:txBody>
      </p:sp>
      <p:pic>
        <p:nvPicPr>
          <p:cNvPr id="23554" name="Picture 2">
            <a:extLst>
              <a:ext uri="{FF2B5EF4-FFF2-40B4-BE49-F238E27FC236}">
                <a16:creationId xmlns:a16="http://schemas.microsoft.com/office/drawing/2014/main" id="{9F4429DD-2A8A-C280-D193-0BEF89973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45" y="2200648"/>
            <a:ext cx="5056188" cy="35784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2FA756-A90F-D9A7-F62F-1D7F90263DFD}"/>
              </a:ext>
            </a:extLst>
          </p:cNvPr>
          <p:cNvSpPr txBox="1"/>
          <p:nvPr/>
        </p:nvSpPr>
        <p:spPr>
          <a:xfrm>
            <a:off x="2341679" y="1831316"/>
            <a:ext cx="853119" cy="369332"/>
          </a:xfrm>
          <a:prstGeom prst="rect">
            <a:avLst/>
          </a:prstGeom>
          <a:noFill/>
        </p:spPr>
        <p:txBody>
          <a:bodyPr wrap="none" rtlCol="0">
            <a:spAutoFit/>
          </a:bodyPr>
          <a:lstStyle/>
          <a:p>
            <a:r>
              <a:rPr lang="nl-BE" dirty="0"/>
              <a:t>Buffer</a:t>
            </a:r>
            <a:endParaRPr lang="en-BE" dirty="0"/>
          </a:p>
        </p:txBody>
      </p:sp>
      <p:sp>
        <p:nvSpPr>
          <p:cNvPr id="6" name="Rectangle 5">
            <a:extLst>
              <a:ext uri="{FF2B5EF4-FFF2-40B4-BE49-F238E27FC236}">
                <a16:creationId xmlns:a16="http://schemas.microsoft.com/office/drawing/2014/main" id="{CB94CCAF-C60A-C9AE-76F4-D2EBB5569398}"/>
              </a:ext>
            </a:extLst>
          </p:cNvPr>
          <p:cNvSpPr/>
          <p:nvPr/>
        </p:nvSpPr>
        <p:spPr>
          <a:xfrm>
            <a:off x="2419927" y="6012792"/>
            <a:ext cx="9633528" cy="684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3556" name="Picture 4" descr="Fig.Clip_intersect">
            <a:extLst>
              <a:ext uri="{FF2B5EF4-FFF2-40B4-BE49-F238E27FC236}">
                <a16:creationId xmlns:a16="http://schemas.microsoft.com/office/drawing/2014/main" id="{C100394D-A222-F05A-9947-494B5A9C2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291" y="3447804"/>
            <a:ext cx="3735228" cy="3163455"/>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Fig.dissolve_merge">
            <a:extLst>
              <a:ext uri="{FF2B5EF4-FFF2-40B4-BE49-F238E27FC236}">
                <a16:creationId xmlns:a16="http://schemas.microsoft.com/office/drawing/2014/main" id="{2C593D06-42AF-67C1-90C0-CE5606751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7028" y="246741"/>
            <a:ext cx="4173821" cy="2910368"/>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Fig.union_erase">
            <a:extLst>
              <a:ext uri="{FF2B5EF4-FFF2-40B4-BE49-F238E27FC236}">
                <a16:creationId xmlns:a16="http://schemas.microsoft.com/office/drawing/2014/main" id="{123E8144-C2B4-2F4C-0485-66260F403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8983" y="3652823"/>
            <a:ext cx="4080534" cy="284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5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450C-BE0B-0B2D-E7BC-D282C103F8A8}"/>
              </a:ext>
            </a:extLst>
          </p:cNvPr>
          <p:cNvSpPr>
            <a:spLocks noGrp="1"/>
          </p:cNvSpPr>
          <p:nvPr>
            <p:ph type="title"/>
          </p:nvPr>
        </p:nvSpPr>
        <p:spPr/>
        <p:txBody>
          <a:bodyPr/>
          <a:lstStyle/>
          <a:p>
            <a:r>
              <a:rPr lang="nl-BE" dirty="0"/>
              <a:t>Digital </a:t>
            </a:r>
            <a:r>
              <a:rPr lang="nl-BE" dirty="0" err="1"/>
              <a:t>Twins</a:t>
            </a:r>
            <a:endParaRPr lang="en-BE" dirty="0"/>
          </a:p>
        </p:txBody>
      </p:sp>
      <p:sp>
        <p:nvSpPr>
          <p:cNvPr id="3" name="Text Placeholder 2">
            <a:extLst>
              <a:ext uri="{FF2B5EF4-FFF2-40B4-BE49-F238E27FC236}">
                <a16:creationId xmlns:a16="http://schemas.microsoft.com/office/drawing/2014/main" id="{BD8DB0C5-5900-5981-65C1-25DCB99D6BC4}"/>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9153CB09-0E1E-7142-5F91-344AB33147FB}"/>
              </a:ext>
            </a:extLst>
          </p:cNvPr>
          <p:cNvSpPr>
            <a:spLocks noGrp="1"/>
          </p:cNvSpPr>
          <p:nvPr>
            <p:ph type="body" sz="quarter" idx="11"/>
          </p:nvPr>
        </p:nvSpPr>
        <p:spPr/>
        <p:txBody>
          <a:bodyPr/>
          <a:lstStyle/>
          <a:p>
            <a:r>
              <a:rPr lang="nl-BE" dirty="0"/>
              <a:t>6</a:t>
            </a:r>
            <a:endParaRPr lang="en-BE" dirty="0"/>
          </a:p>
        </p:txBody>
      </p:sp>
    </p:spTree>
    <p:extLst>
      <p:ext uri="{BB962C8B-B14F-4D97-AF65-F5344CB8AC3E}">
        <p14:creationId xmlns:p14="http://schemas.microsoft.com/office/powerpoint/2010/main" val="2050702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7077-307E-F878-B52A-1FF2E6BE4A7A}"/>
              </a:ext>
            </a:extLst>
          </p:cNvPr>
          <p:cNvSpPr>
            <a:spLocks noGrp="1"/>
          </p:cNvSpPr>
          <p:nvPr>
            <p:ph type="title"/>
          </p:nvPr>
        </p:nvSpPr>
        <p:spPr/>
        <p:txBody>
          <a:bodyPr>
            <a:normAutofit fontScale="90000"/>
          </a:bodyPr>
          <a:lstStyle/>
          <a:p>
            <a:r>
              <a:rPr lang="en-BE" dirty="0"/>
              <a:t>What </a:t>
            </a:r>
            <a:r>
              <a:rPr lang="nl-BE" dirty="0"/>
              <a:t>are D</a:t>
            </a:r>
            <a:r>
              <a:rPr lang="en-BE" dirty="0" err="1"/>
              <a:t>igital</a:t>
            </a:r>
            <a:r>
              <a:rPr lang="en-BE" dirty="0"/>
              <a:t> </a:t>
            </a:r>
            <a:r>
              <a:rPr lang="nl-BE" dirty="0"/>
              <a:t>T</a:t>
            </a:r>
            <a:r>
              <a:rPr lang="en-BE" dirty="0"/>
              <a:t>win</a:t>
            </a:r>
            <a:r>
              <a:rPr lang="nl-BE" dirty="0"/>
              <a:t>s</a:t>
            </a:r>
            <a:r>
              <a:rPr lang="en-BE" dirty="0"/>
              <a:t>?</a:t>
            </a:r>
          </a:p>
        </p:txBody>
      </p:sp>
      <p:sp>
        <p:nvSpPr>
          <p:cNvPr id="3" name="Text Placeholder 2">
            <a:extLst>
              <a:ext uri="{FF2B5EF4-FFF2-40B4-BE49-F238E27FC236}">
                <a16:creationId xmlns:a16="http://schemas.microsoft.com/office/drawing/2014/main" id="{D0187821-2BDA-D8F4-8541-E7552AE59CAA}"/>
              </a:ext>
            </a:extLst>
          </p:cNvPr>
          <p:cNvSpPr>
            <a:spLocks noGrp="1"/>
          </p:cNvSpPr>
          <p:nvPr>
            <p:ph type="body" sz="quarter" idx="10"/>
          </p:nvPr>
        </p:nvSpPr>
        <p:spPr/>
        <p:txBody>
          <a:bodyPr/>
          <a:lstStyle/>
          <a:p>
            <a:endParaRPr lang="en-BE"/>
          </a:p>
        </p:txBody>
      </p:sp>
      <p:pic>
        <p:nvPicPr>
          <p:cNvPr id="5" name="Picture 4">
            <a:extLst>
              <a:ext uri="{FF2B5EF4-FFF2-40B4-BE49-F238E27FC236}">
                <a16:creationId xmlns:a16="http://schemas.microsoft.com/office/drawing/2014/main" id="{899DA7B9-3E57-B2C5-FDE5-88A7E3EA50A4}"/>
              </a:ext>
            </a:extLst>
          </p:cNvPr>
          <p:cNvPicPr>
            <a:picLocks noChangeAspect="1"/>
          </p:cNvPicPr>
          <p:nvPr/>
        </p:nvPicPr>
        <p:blipFill>
          <a:blip r:embed="rId3">
            <a:extLst>
              <a:ext uri="{28A0092B-C50C-407E-A947-70E740481C1C}">
                <a14:useLocalDpi xmlns:a14="http://schemas.microsoft.com/office/drawing/2010/main" val="0"/>
              </a:ext>
            </a:extLst>
          </a:blip>
          <a:srcRect l="1332" t="3817" r="1406" b="2177"/>
          <a:stretch/>
        </p:blipFill>
        <p:spPr>
          <a:xfrm>
            <a:off x="838200" y="1529430"/>
            <a:ext cx="10383795" cy="3892898"/>
          </a:xfrm>
          <a:prstGeom prst="rect">
            <a:avLst/>
          </a:prstGeom>
        </p:spPr>
      </p:pic>
      <p:pic>
        <p:nvPicPr>
          <p:cNvPr id="6" name="Picture 5">
            <a:extLst>
              <a:ext uri="{FF2B5EF4-FFF2-40B4-BE49-F238E27FC236}">
                <a16:creationId xmlns:a16="http://schemas.microsoft.com/office/drawing/2014/main" id="{C24CF007-493F-375D-A4A0-C3168AEE4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2645" y="1542130"/>
            <a:ext cx="2419350" cy="742950"/>
          </a:xfrm>
          <a:prstGeom prst="rect">
            <a:avLst/>
          </a:prstGeom>
        </p:spPr>
      </p:pic>
      <p:sp>
        <p:nvSpPr>
          <p:cNvPr id="7" name="Rectangle 6">
            <a:extLst>
              <a:ext uri="{FF2B5EF4-FFF2-40B4-BE49-F238E27FC236}">
                <a16:creationId xmlns:a16="http://schemas.microsoft.com/office/drawing/2014/main" id="{CF18B948-1771-FD53-108F-CF083860882D}"/>
              </a:ext>
            </a:extLst>
          </p:cNvPr>
          <p:cNvSpPr/>
          <p:nvPr/>
        </p:nvSpPr>
        <p:spPr>
          <a:xfrm>
            <a:off x="5603622" y="6459832"/>
            <a:ext cx="6550191" cy="261610"/>
          </a:xfrm>
          <a:prstGeom prst="rect">
            <a:avLst/>
          </a:prstGeom>
        </p:spPr>
        <p:txBody>
          <a:bodyPr wrap="none">
            <a:spAutoFit/>
          </a:bodyPr>
          <a:lstStyle/>
          <a:p>
            <a:r>
              <a:rPr lang="en-GB" sz="1100" i="1" u="sng" dirty="0">
                <a:solidFill>
                  <a:srgbClr val="226B9C"/>
                </a:solidFill>
                <a:latin typeface="+mj-lt"/>
                <a:hlinkClick r:id="rId5"/>
              </a:rPr>
              <a:t>Source</a:t>
            </a:r>
            <a:r>
              <a:rPr lang="en-GB" sz="1100" i="1" u="sng" dirty="0">
                <a:solidFill>
                  <a:srgbClr val="226B9C"/>
                </a:solidFill>
                <a:latin typeface="+mj-lt"/>
              </a:rPr>
              <a:t>: https://</a:t>
            </a:r>
            <a:r>
              <a:rPr lang="en-GB" sz="1100" i="1" u="sng" dirty="0">
                <a:solidFill>
                  <a:srgbClr val="226B9C"/>
                </a:solidFill>
                <a:latin typeface="+mj-lt"/>
                <a:hlinkClick r:id="rId6"/>
              </a:rPr>
              <a:t>www.digitaltwinconsortium.org/initiatives/the-definition-of-a-digital-twin</a:t>
            </a:r>
            <a:r>
              <a:rPr lang="en-GB" sz="1100" i="1" u="sng" dirty="0">
                <a:solidFill>
                  <a:srgbClr val="226B9C"/>
                </a:solidFill>
                <a:latin typeface="+mj-lt"/>
              </a:rPr>
              <a:t>/</a:t>
            </a:r>
            <a:endParaRPr lang="en-GB" sz="1100" i="1" u="sng" dirty="0">
              <a:latin typeface="+mj-lt"/>
            </a:endParaRPr>
          </a:p>
        </p:txBody>
      </p:sp>
    </p:spTree>
    <p:extLst>
      <p:ext uri="{BB962C8B-B14F-4D97-AF65-F5344CB8AC3E}">
        <p14:creationId xmlns:p14="http://schemas.microsoft.com/office/powerpoint/2010/main" val="2040325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89B9E70-B957-C05A-6EEA-EE9704F6E626}"/>
              </a:ext>
            </a:extLst>
          </p:cNvPr>
          <p:cNvSpPr>
            <a:spLocks noGrp="1"/>
          </p:cNvSpPr>
          <p:nvPr>
            <p:ph type="pic" idx="1"/>
          </p:nvPr>
        </p:nvSpPr>
        <p:spPr/>
        <p:txBody>
          <a:bodyPr/>
          <a:lstStyle/>
          <a:p>
            <a:endParaRPr lang="en-BE"/>
          </a:p>
        </p:txBody>
      </p:sp>
      <p:pic>
        <p:nvPicPr>
          <p:cNvPr id="4" name="Picture 3">
            <a:extLst>
              <a:ext uri="{FF2B5EF4-FFF2-40B4-BE49-F238E27FC236}">
                <a16:creationId xmlns:a16="http://schemas.microsoft.com/office/drawing/2014/main" id="{08B00AD2-F9EB-DD71-6A7D-5B430368EC2E}"/>
              </a:ext>
            </a:extLst>
          </p:cNvPr>
          <p:cNvPicPr>
            <a:picLocks noChangeAspect="1"/>
          </p:cNvPicPr>
          <p:nvPr/>
        </p:nvPicPr>
        <p:blipFill>
          <a:blip r:embed="rId2"/>
          <a:stretch>
            <a:fillRect/>
          </a:stretch>
        </p:blipFill>
        <p:spPr>
          <a:xfrm>
            <a:off x="0" y="304883"/>
            <a:ext cx="12192000" cy="6248234"/>
          </a:xfrm>
          <a:prstGeom prst="rect">
            <a:avLst/>
          </a:prstGeom>
        </p:spPr>
      </p:pic>
    </p:spTree>
    <p:extLst>
      <p:ext uri="{BB962C8B-B14F-4D97-AF65-F5344CB8AC3E}">
        <p14:creationId xmlns:p14="http://schemas.microsoft.com/office/powerpoint/2010/main" val="237906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D249-FC13-2635-2B06-3BD4EC771A7D}"/>
              </a:ext>
            </a:extLst>
          </p:cNvPr>
          <p:cNvSpPr>
            <a:spLocks noGrp="1"/>
          </p:cNvSpPr>
          <p:nvPr>
            <p:ph type="title"/>
          </p:nvPr>
        </p:nvSpPr>
        <p:spPr/>
        <p:txBody>
          <a:bodyPr>
            <a:normAutofit fontScale="90000"/>
          </a:bodyPr>
          <a:lstStyle/>
          <a:p>
            <a:r>
              <a:rPr lang="en-US" dirty="0"/>
              <a:t>Urban Digital Twins</a:t>
            </a:r>
            <a:endParaRPr lang="en-BE" dirty="0"/>
          </a:p>
        </p:txBody>
      </p:sp>
      <p:sp>
        <p:nvSpPr>
          <p:cNvPr id="3" name="Text Placeholder 2">
            <a:extLst>
              <a:ext uri="{FF2B5EF4-FFF2-40B4-BE49-F238E27FC236}">
                <a16:creationId xmlns:a16="http://schemas.microsoft.com/office/drawing/2014/main" id="{0AB590C5-BB87-9F21-1CFE-BB407A6C831C}"/>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EF1A0A31-E17D-2F5C-F416-2720B32FA90E}"/>
              </a:ext>
            </a:extLst>
          </p:cNvPr>
          <p:cNvSpPr>
            <a:spLocks noGrp="1"/>
          </p:cNvSpPr>
          <p:nvPr>
            <p:ph type="body" sz="quarter" idx="11"/>
          </p:nvPr>
        </p:nvSpPr>
        <p:spPr>
          <a:xfrm>
            <a:off x="838200" y="2382879"/>
            <a:ext cx="10383795" cy="3960247"/>
          </a:xfrm>
        </p:spPr>
        <p:txBody>
          <a:bodyPr/>
          <a:lstStyle/>
          <a:p>
            <a:r>
              <a:rPr lang="en-US" sz="1800"/>
              <a:t>Urban environments are complex  due to:</a:t>
            </a:r>
          </a:p>
          <a:p>
            <a:pPr marL="285750" indent="-285750">
              <a:buFont typeface="Arial" panose="020B0604020202020204" pitchFamily="34" charset="0"/>
              <a:buChar char="•"/>
            </a:pPr>
            <a:r>
              <a:rPr lang="en-US" sz="1800"/>
              <a:t>Infrastructure </a:t>
            </a:r>
          </a:p>
          <a:p>
            <a:pPr marL="742950" lvl="1" indent="-285750">
              <a:buFont typeface="Arial" panose="020B0604020202020204" pitchFamily="34" charset="0"/>
              <a:buChar char="•"/>
            </a:pPr>
            <a:r>
              <a:rPr lang="en-US" sz="1600"/>
              <a:t>= Man-made objects</a:t>
            </a:r>
          </a:p>
          <a:p>
            <a:pPr marL="742950" lvl="1" indent="-285750">
              <a:buFont typeface="Arial" panose="020B0604020202020204" pitchFamily="34" charset="0"/>
              <a:buChar char="•"/>
            </a:pPr>
            <a:r>
              <a:rPr lang="en-US" sz="1600"/>
              <a:t>Roads, buildings, …</a:t>
            </a:r>
            <a:endParaRPr lang="en-US" sz="1800"/>
          </a:p>
          <a:p>
            <a:pPr marL="285750" indent="-285750">
              <a:buFont typeface="Arial" panose="020B0604020202020204" pitchFamily="34" charset="0"/>
              <a:buChar char="•"/>
            </a:pPr>
            <a:r>
              <a:rPr lang="en-US" sz="1800"/>
              <a:t>Natural environment</a:t>
            </a:r>
          </a:p>
          <a:p>
            <a:pPr marL="742950" lvl="1" indent="-285750">
              <a:buFont typeface="Arial" panose="020B0604020202020204" pitchFamily="34" charset="0"/>
              <a:buChar char="•"/>
            </a:pPr>
            <a:r>
              <a:rPr lang="en-US" sz="1600"/>
              <a:t>Terrain, vegetation, …</a:t>
            </a:r>
          </a:p>
          <a:p>
            <a:pPr marL="742950" lvl="1" indent="-285750">
              <a:buFont typeface="Arial" panose="020B0604020202020204" pitchFamily="34" charset="0"/>
              <a:buChar char="•"/>
            </a:pPr>
            <a:r>
              <a:rPr lang="en-US" sz="1600"/>
              <a:t>Weather, physical processes, …</a:t>
            </a:r>
          </a:p>
          <a:p>
            <a:pPr marL="285750" indent="-285750">
              <a:buFont typeface="Arial" panose="020B0604020202020204" pitchFamily="34" charset="0"/>
              <a:buChar char="•"/>
            </a:pPr>
            <a:r>
              <a:rPr lang="en-US" sz="1800"/>
              <a:t>People </a:t>
            </a:r>
          </a:p>
          <a:p>
            <a:pPr marL="742950" lvl="1" indent="-285750">
              <a:buFont typeface="Arial" panose="020B0604020202020204" pitchFamily="34" charset="0"/>
              <a:buChar char="•"/>
            </a:pPr>
            <a:r>
              <a:rPr lang="en-US" sz="1600"/>
              <a:t>Their behavior, effect on the urban space</a:t>
            </a:r>
          </a:p>
          <a:p>
            <a:pPr marL="742950" lvl="1" indent="-285750">
              <a:buFont typeface="Arial" panose="020B0604020202020204" pitchFamily="34" charset="0"/>
              <a:buChar char="•"/>
            </a:pPr>
            <a:r>
              <a:rPr lang="en-US" sz="1600"/>
              <a:t>Traffic, …  </a:t>
            </a:r>
          </a:p>
          <a:p>
            <a:pPr lvl="1"/>
            <a:endParaRPr lang="en-US" sz="1600"/>
          </a:p>
          <a:p>
            <a:pPr lvl="1"/>
            <a:r>
              <a:rPr lang="en-US" sz="1600">
                <a:sym typeface="Wingdings" panose="05000000000000000000" pitchFamily="2" charset="2"/>
              </a:rPr>
              <a:t> Interrelationship between elements </a:t>
            </a:r>
            <a:endParaRPr lang="en-US" sz="1600" dirty="0"/>
          </a:p>
        </p:txBody>
      </p:sp>
      <p:pic>
        <p:nvPicPr>
          <p:cNvPr id="5" name="Content Placeholder 4">
            <a:extLst>
              <a:ext uri="{FF2B5EF4-FFF2-40B4-BE49-F238E27FC236}">
                <a16:creationId xmlns:a16="http://schemas.microsoft.com/office/drawing/2014/main" id="{4062DB86-C324-44A5-9B0C-B68850E6E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82780"/>
            <a:ext cx="4701947" cy="4458086"/>
          </a:xfrm>
          <a:prstGeom prst="rect">
            <a:avLst/>
          </a:prstGeom>
        </p:spPr>
      </p:pic>
      <p:sp>
        <p:nvSpPr>
          <p:cNvPr id="6" name="Rectangle 5">
            <a:extLst>
              <a:ext uri="{FF2B5EF4-FFF2-40B4-BE49-F238E27FC236}">
                <a16:creationId xmlns:a16="http://schemas.microsoft.com/office/drawing/2014/main" id="{A4202833-C3A2-74AF-2A03-599C755FCA8E}"/>
              </a:ext>
            </a:extLst>
          </p:cNvPr>
          <p:cNvSpPr/>
          <p:nvPr/>
        </p:nvSpPr>
        <p:spPr>
          <a:xfrm>
            <a:off x="6384672" y="6081516"/>
            <a:ext cx="2912977" cy="261610"/>
          </a:xfrm>
          <a:prstGeom prst="rect">
            <a:avLst/>
          </a:prstGeom>
        </p:spPr>
        <p:txBody>
          <a:bodyPr wrap="none">
            <a:spAutoFit/>
          </a:bodyPr>
          <a:lstStyle/>
          <a:p>
            <a:r>
              <a:rPr lang="en-GB" sz="1100" i="1" u="sng" dirty="0">
                <a:solidFill>
                  <a:srgbClr val="226B9C"/>
                </a:solidFill>
                <a:latin typeface="+mj-lt"/>
                <a:hlinkClick r:id="rId4"/>
              </a:rPr>
              <a:t>Source: https://docs.ogc.org/dp/24-025.html</a:t>
            </a:r>
            <a:endParaRPr lang="en-GB" sz="1100" i="1" u="sng" dirty="0">
              <a:latin typeface="+mj-lt"/>
            </a:endParaRPr>
          </a:p>
        </p:txBody>
      </p:sp>
      <p:pic>
        <p:nvPicPr>
          <p:cNvPr id="2052" name="Picture 4">
            <a:extLst>
              <a:ext uri="{FF2B5EF4-FFF2-40B4-BE49-F238E27FC236}">
                <a16:creationId xmlns:a16="http://schemas.microsoft.com/office/drawing/2014/main" id="{859ABC0D-8B9F-20F5-5E36-93B531223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899" y="1370522"/>
            <a:ext cx="4642270" cy="464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75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D2A8-949C-BF23-ADC9-05CD31DA9461}"/>
              </a:ext>
            </a:extLst>
          </p:cNvPr>
          <p:cNvSpPr>
            <a:spLocks noGrp="1"/>
          </p:cNvSpPr>
          <p:nvPr>
            <p:ph type="title"/>
          </p:nvPr>
        </p:nvSpPr>
        <p:spPr/>
        <p:txBody>
          <a:bodyPr>
            <a:normAutofit fontScale="90000"/>
          </a:bodyPr>
          <a:lstStyle/>
          <a:p>
            <a:r>
              <a:rPr lang="nl-BE" dirty="0" err="1"/>
              <a:t>Examples</a:t>
            </a:r>
            <a:r>
              <a:rPr lang="nl-BE" dirty="0"/>
              <a:t> </a:t>
            </a:r>
            <a:endParaRPr lang="en-BE" dirty="0"/>
          </a:p>
        </p:txBody>
      </p:sp>
      <p:sp>
        <p:nvSpPr>
          <p:cNvPr id="3" name="Text Placeholder 2">
            <a:extLst>
              <a:ext uri="{FF2B5EF4-FFF2-40B4-BE49-F238E27FC236}">
                <a16:creationId xmlns:a16="http://schemas.microsoft.com/office/drawing/2014/main" id="{1E7E29DB-9651-8F34-C666-1BC5C2D511B6}"/>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BCE66B3A-F226-F30F-C970-78BB7681B7A7}"/>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Vancouver airport: </a:t>
            </a:r>
            <a:r>
              <a:rPr lang="en-GB" i="1" dirty="0">
                <a:hlinkClick r:id="rId2"/>
              </a:rPr>
              <a:t>www.youtube.com/watch/MJgoOXWz-jQ</a:t>
            </a:r>
            <a:endParaRPr lang="en-GB" i="1" dirty="0"/>
          </a:p>
          <a:p>
            <a:pPr marL="285750" indent="-285750">
              <a:buFont typeface="Arial" panose="020B0604020202020204" pitchFamily="34" charset="0"/>
              <a:buChar char="•"/>
            </a:pPr>
            <a:r>
              <a:rPr lang="en-GB" dirty="0"/>
              <a:t>Virtual Singapore: </a:t>
            </a:r>
            <a:r>
              <a:rPr lang="en-GB" dirty="0">
                <a:hlinkClick r:id="rId3"/>
              </a:rPr>
              <a:t>www.youtube.com/watch?v=y8cXBSI6o44</a:t>
            </a:r>
            <a:endParaRPr lang="en-GB" dirty="0"/>
          </a:p>
          <a:p>
            <a:pPr marL="285750" indent="-285750">
              <a:buFont typeface="Arial" panose="020B0604020202020204" pitchFamily="34" charset="0"/>
              <a:buChar char="•"/>
            </a:pPr>
            <a:r>
              <a:rPr lang="en-GB" dirty="0" err="1"/>
              <a:t>DestinE</a:t>
            </a:r>
            <a:r>
              <a:rPr lang="en-GB" dirty="0"/>
              <a:t>: a digital twin of the earth: </a:t>
            </a:r>
            <a:r>
              <a:rPr lang="en-GB" dirty="0">
                <a:hlinkClick r:id="rId4"/>
              </a:rPr>
              <a:t>https://</a:t>
            </a:r>
            <a:r>
              <a:rPr lang="en-GB" i="1" dirty="0">
                <a:hlinkClick r:id="rId4"/>
              </a:rPr>
              <a:t>www.youtube.com/watch?v=FKVHZlGqEyw</a:t>
            </a:r>
            <a:endParaRPr lang="en-GB" i="1" dirty="0"/>
          </a:p>
          <a:p>
            <a:pPr marL="285750" indent="-285750">
              <a:buFont typeface="Arial" panose="020B0604020202020204" pitchFamily="34" charset="0"/>
              <a:buChar char="•"/>
            </a:pPr>
            <a:r>
              <a:rPr lang="en-GB" dirty="0"/>
              <a:t>DUET – Flanders Ghent: </a:t>
            </a:r>
            <a:r>
              <a:rPr lang="nl-NL" dirty="0" err="1">
                <a:hlinkClick r:id="rId5"/>
              </a:rPr>
              <a:t>Flanders</a:t>
            </a:r>
            <a:r>
              <a:rPr lang="nl-NL" dirty="0">
                <a:hlinkClick r:id="rId5"/>
              </a:rPr>
              <a:t> </a:t>
            </a:r>
            <a:r>
              <a:rPr lang="nl-NL" dirty="0" err="1">
                <a:hlinkClick r:id="rId5"/>
              </a:rPr>
              <a:t>Twin</a:t>
            </a:r>
            <a:r>
              <a:rPr lang="nl-NL" dirty="0">
                <a:hlinkClick r:id="rId5"/>
              </a:rPr>
              <a:t> | digital </a:t>
            </a:r>
            <a:r>
              <a:rPr lang="nl-NL" dirty="0" err="1">
                <a:hlinkClick r:id="rId5"/>
              </a:rPr>
              <a:t>urban</a:t>
            </a:r>
            <a:r>
              <a:rPr lang="nl-NL" dirty="0">
                <a:hlinkClick r:id="rId5"/>
              </a:rPr>
              <a:t> </a:t>
            </a:r>
            <a:r>
              <a:rPr lang="nl-NL" dirty="0" err="1">
                <a:hlinkClick r:id="rId5"/>
              </a:rPr>
              <a:t>european</a:t>
            </a:r>
            <a:r>
              <a:rPr lang="nl-NL" dirty="0">
                <a:hlinkClick r:id="rId5"/>
              </a:rPr>
              <a:t> </a:t>
            </a:r>
            <a:r>
              <a:rPr lang="nl-NL" dirty="0" err="1">
                <a:hlinkClick r:id="rId5"/>
              </a:rPr>
              <a:t>twins</a:t>
            </a:r>
            <a:r>
              <a:rPr lang="nl-NL" dirty="0"/>
              <a:t> </a:t>
            </a:r>
            <a:endParaRPr lang="en-GB" dirty="0"/>
          </a:p>
          <a:p>
            <a:pPr marL="285750" indent="-285750">
              <a:buFont typeface="Arial" panose="020B0604020202020204" pitchFamily="34" charset="0"/>
              <a:buChar char="•"/>
            </a:pPr>
            <a:endParaRPr lang="en-BE" dirty="0"/>
          </a:p>
        </p:txBody>
      </p:sp>
    </p:spTree>
    <p:extLst>
      <p:ext uri="{BB962C8B-B14F-4D97-AF65-F5344CB8AC3E}">
        <p14:creationId xmlns:p14="http://schemas.microsoft.com/office/powerpoint/2010/main" val="384864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2D1E395-D48E-70D1-D6BF-677DCDA604FF}"/>
              </a:ext>
            </a:extLst>
          </p:cNvPr>
          <p:cNvSpPr>
            <a:spLocks noGrp="1"/>
          </p:cNvSpPr>
          <p:nvPr>
            <p:ph type="pic" idx="1"/>
          </p:nvPr>
        </p:nvSpPr>
        <p:spPr/>
        <p:txBody>
          <a:bodyPr/>
          <a:lstStyle/>
          <a:p>
            <a:endParaRPr lang="en-BE"/>
          </a:p>
        </p:txBody>
      </p:sp>
      <p:pic>
        <p:nvPicPr>
          <p:cNvPr id="6" name="Picture 5">
            <a:extLst>
              <a:ext uri="{FF2B5EF4-FFF2-40B4-BE49-F238E27FC236}">
                <a16:creationId xmlns:a16="http://schemas.microsoft.com/office/drawing/2014/main" id="{AF419A67-B072-7882-B00D-4BF6150654AD}"/>
              </a:ext>
            </a:extLst>
          </p:cNvPr>
          <p:cNvPicPr>
            <a:picLocks noChangeAspect="1"/>
          </p:cNvPicPr>
          <p:nvPr/>
        </p:nvPicPr>
        <p:blipFill>
          <a:blip r:embed="rId3"/>
          <a:stretch>
            <a:fillRect/>
          </a:stretch>
        </p:blipFill>
        <p:spPr>
          <a:xfrm>
            <a:off x="6014409" y="204993"/>
            <a:ext cx="5332222" cy="3511087"/>
          </a:xfrm>
          <a:prstGeom prst="rect">
            <a:avLst/>
          </a:prstGeom>
        </p:spPr>
      </p:pic>
      <p:pic>
        <p:nvPicPr>
          <p:cNvPr id="8" name="Picture 7">
            <a:extLst>
              <a:ext uri="{FF2B5EF4-FFF2-40B4-BE49-F238E27FC236}">
                <a16:creationId xmlns:a16="http://schemas.microsoft.com/office/drawing/2014/main" id="{90BE8D17-2828-7882-09C3-545D84858034}"/>
              </a:ext>
            </a:extLst>
          </p:cNvPr>
          <p:cNvPicPr>
            <a:picLocks noChangeAspect="1"/>
          </p:cNvPicPr>
          <p:nvPr/>
        </p:nvPicPr>
        <p:blipFill>
          <a:blip r:embed="rId4"/>
          <a:stretch>
            <a:fillRect/>
          </a:stretch>
        </p:blipFill>
        <p:spPr>
          <a:xfrm>
            <a:off x="6291688" y="3666666"/>
            <a:ext cx="4932745" cy="3140322"/>
          </a:xfrm>
          <a:prstGeom prst="rect">
            <a:avLst/>
          </a:prstGeom>
        </p:spPr>
      </p:pic>
      <p:pic>
        <p:nvPicPr>
          <p:cNvPr id="10" name="Picture 9">
            <a:extLst>
              <a:ext uri="{FF2B5EF4-FFF2-40B4-BE49-F238E27FC236}">
                <a16:creationId xmlns:a16="http://schemas.microsoft.com/office/drawing/2014/main" id="{1FECF4CA-F036-8918-F8A9-124214794558}"/>
              </a:ext>
            </a:extLst>
          </p:cNvPr>
          <p:cNvPicPr>
            <a:picLocks noChangeAspect="1"/>
          </p:cNvPicPr>
          <p:nvPr/>
        </p:nvPicPr>
        <p:blipFill>
          <a:blip r:embed="rId5"/>
          <a:stretch>
            <a:fillRect/>
          </a:stretch>
        </p:blipFill>
        <p:spPr>
          <a:xfrm>
            <a:off x="295980" y="2493555"/>
            <a:ext cx="5219082" cy="3245102"/>
          </a:xfrm>
          <a:prstGeom prst="rect">
            <a:avLst/>
          </a:prstGeom>
        </p:spPr>
      </p:pic>
    </p:spTree>
    <p:extLst>
      <p:ext uri="{BB962C8B-B14F-4D97-AF65-F5344CB8AC3E}">
        <p14:creationId xmlns:p14="http://schemas.microsoft.com/office/powerpoint/2010/main" val="285255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589EB-C066-DEBE-B062-99616BDE30D4}"/>
              </a:ext>
            </a:extLst>
          </p:cNvPr>
          <p:cNvSpPr>
            <a:spLocks noGrp="1"/>
          </p:cNvSpPr>
          <p:nvPr>
            <p:ph type="title"/>
          </p:nvPr>
        </p:nvSpPr>
        <p:spPr/>
        <p:txBody>
          <a:bodyPr>
            <a:normAutofit fontScale="90000"/>
          </a:bodyPr>
          <a:lstStyle/>
          <a:p>
            <a:r>
              <a:rPr lang="nl-BE" dirty="0"/>
              <a:t>Platforms</a:t>
            </a:r>
            <a:endParaRPr lang="en-BE" dirty="0"/>
          </a:p>
        </p:txBody>
      </p:sp>
      <p:sp>
        <p:nvSpPr>
          <p:cNvPr id="3" name="Text Placeholder 2">
            <a:extLst>
              <a:ext uri="{FF2B5EF4-FFF2-40B4-BE49-F238E27FC236}">
                <a16:creationId xmlns:a16="http://schemas.microsoft.com/office/drawing/2014/main" id="{1B802406-7FE7-2F8D-F26A-A7091A81B1F3}"/>
              </a:ext>
            </a:extLst>
          </p:cNvPr>
          <p:cNvSpPr>
            <a:spLocks noGrp="1"/>
          </p:cNvSpPr>
          <p:nvPr>
            <p:ph type="body" sz="quarter" idx="10"/>
          </p:nvPr>
        </p:nvSpPr>
        <p:spPr/>
        <p:txBody>
          <a:bodyPr/>
          <a:lstStyle/>
          <a:p>
            <a:r>
              <a:rPr lang="nl-BE" dirty="0" err="1"/>
              <a:t>Things</a:t>
            </a:r>
            <a:r>
              <a:rPr lang="nl-BE" dirty="0"/>
              <a:t> </a:t>
            </a:r>
            <a:r>
              <a:rPr lang="nl-BE" dirty="0" err="1"/>
              <a:t>to</a:t>
            </a:r>
            <a:r>
              <a:rPr lang="nl-BE" dirty="0"/>
              <a:t> </a:t>
            </a:r>
            <a:r>
              <a:rPr lang="nl-BE" dirty="0" err="1"/>
              <a:t>consider</a:t>
            </a:r>
            <a:r>
              <a:rPr lang="nl-BE" dirty="0"/>
              <a:t> </a:t>
            </a:r>
            <a:endParaRPr lang="en-BE" dirty="0"/>
          </a:p>
        </p:txBody>
      </p:sp>
      <p:sp>
        <p:nvSpPr>
          <p:cNvPr id="4" name="Text Placeholder 3">
            <a:extLst>
              <a:ext uri="{FF2B5EF4-FFF2-40B4-BE49-F238E27FC236}">
                <a16:creationId xmlns:a16="http://schemas.microsoft.com/office/drawing/2014/main" id="{F38D1DF0-0E1B-CC11-3FD1-804B77D29571}"/>
              </a:ext>
            </a:extLst>
          </p:cNvPr>
          <p:cNvSpPr>
            <a:spLocks noGrp="1"/>
          </p:cNvSpPr>
          <p:nvPr>
            <p:ph type="body" sz="quarter" idx="11"/>
          </p:nvPr>
        </p:nvSpPr>
        <p:spPr/>
        <p:txBody>
          <a:bodyPr/>
          <a:lstStyle/>
          <a:p>
            <a:pPr marL="285750" indent="-285750">
              <a:buFont typeface="Arial" panose="020B0604020202020204" pitchFamily="34" charset="0"/>
              <a:buChar char="•"/>
            </a:pPr>
            <a:r>
              <a:rPr lang="pl-PL" dirty="0"/>
              <a:t>Open source vs proprietary software</a:t>
            </a:r>
            <a:endParaRPr lang="nl-BE" dirty="0"/>
          </a:p>
          <a:p>
            <a:pPr marL="285750" indent="-285750">
              <a:buFont typeface="Arial" panose="020B0604020202020204" pitchFamily="34" charset="0"/>
              <a:buChar char="•"/>
            </a:pPr>
            <a:r>
              <a:rPr lang="pl-PL" dirty="0"/>
              <a:t>Self hosting vs Cloud based solutions</a:t>
            </a:r>
            <a:endParaRPr lang="nl-BE" dirty="0"/>
          </a:p>
          <a:p>
            <a:pPr marL="285750" indent="-285750">
              <a:buFont typeface="Arial" panose="020B0604020202020204" pitchFamily="34" charset="0"/>
              <a:buChar char="•"/>
            </a:pPr>
            <a:r>
              <a:rPr lang="pl-PL" dirty="0"/>
              <a:t>Extendibility, customizability</a:t>
            </a:r>
            <a:endParaRPr lang="nl-BE" dirty="0"/>
          </a:p>
          <a:p>
            <a:pPr marL="285750" indent="-285750">
              <a:buFont typeface="Arial" panose="020B0604020202020204" pitchFamily="34" charset="0"/>
              <a:buChar char="•"/>
            </a:pPr>
            <a:r>
              <a:rPr lang="pl-PL" dirty="0"/>
              <a:t>Focus on specific domains</a:t>
            </a:r>
            <a:endParaRPr lang="nl-BE" dirty="0"/>
          </a:p>
          <a:p>
            <a:pPr marL="285750" indent="-285750">
              <a:buFont typeface="Arial" panose="020B0604020202020204" pitchFamily="34" charset="0"/>
              <a:buChar char="•"/>
            </a:pPr>
            <a:r>
              <a:rPr lang="pl-PL" dirty="0"/>
              <a:t>Interoperability (vs platform lock in)</a:t>
            </a:r>
            <a:endParaRPr lang="nl-BE" dirty="0"/>
          </a:p>
          <a:p>
            <a:pPr marL="285750" indent="-285750">
              <a:buFont typeface="Arial" panose="020B0604020202020204" pitchFamily="34" charset="0"/>
              <a:buChar char="•"/>
            </a:pPr>
            <a:r>
              <a:rPr lang="pl-PL" dirty="0"/>
              <a:t>Data sources</a:t>
            </a:r>
            <a:endParaRPr lang="nl-BE" dirty="0"/>
          </a:p>
          <a:p>
            <a:pPr marL="285750" indent="-285750">
              <a:buFont typeface="Arial" panose="020B0604020202020204" pitchFamily="34" charset="0"/>
              <a:buChar char="•"/>
            </a:pPr>
            <a:r>
              <a:rPr lang="pl-PL" dirty="0"/>
              <a:t>…</a:t>
            </a:r>
          </a:p>
        </p:txBody>
      </p:sp>
    </p:spTree>
    <p:extLst>
      <p:ext uri="{BB962C8B-B14F-4D97-AF65-F5344CB8AC3E}">
        <p14:creationId xmlns:p14="http://schemas.microsoft.com/office/powerpoint/2010/main" val="241760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1DC64-D93A-612C-6D69-9B56B3E07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A25F0-FAB6-43D9-F3E8-B2515F3CF838}"/>
              </a:ext>
            </a:extLst>
          </p:cNvPr>
          <p:cNvSpPr>
            <a:spLocks noGrp="1"/>
          </p:cNvSpPr>
          <p:nvPr>
            <p:ph type="title"/>
          </p:nvPr>
        </p:nvSpPr>
        <p:spPr/>
        <p:txBody>
          <a:bodyPr>
            <a:normAutofit fontScale="90000"/>
          </a:bodyPr>
          <a:lstStyle/>
          <a:p>
            <a:r>
              <a:rPr lang="nl-BE" dirty="0"/>
              <a:t>Platforms</a:t>
            </a:r>
            <a:endParaRPr lang="en-BE" dirty="0"/>
          </a:p>
        </p:txBody>
      </p:sp>
      <p:sp>
        <p:nvSpPr>
          <p:cNvPr id="3" name="Text Placeholder 2">
            <a:extLst>
              <a:ext uri="{FF2B5EF4-FFF2-40B4-BE49-F238E27FC236}">
                <a16:creationId xmlns:a16="http://schemas.microsoft.com/office/drawing/2014/main" id="{2C324991-5C62-7282-C6C2-7CDAFB51C3CF}"/>
              </a:ext>
            </a:extLst>
          </p:cNvPr>
          <p:cNvSpPr>
            <a:spLocks noGrp="1"/>
          </p:cNvSpPr>
          <p:nvPr>
            <p:ph type="body" sz="quarter" idx="10"/>
          </p:nvPr>
        </p:nvSpPr>
        <p:spPr/>
        <p:txBody>
          <a:bodyPr/>
          <a:lstStyle/>
          <a:p>
            <a:r>
              <a:rPr lang="nl-BE" dirty="0" err="1"/>
              <a:t>Examples</a:t>
            </a:r>
            <a:endParaRPr lang="en-BE" dirty="0"/>
          </a:p>
        </p:txBody>
      </p:sp>
      <p:sp>
        <p:nvSpPr>
          <p:cNvPr id="4" name="Text Placeholder 3">
            <a:extLst>
              <a:ext uri="{FF2B5EF4-FFF2-40B4-BE49-F238E27FC236}">
                <a16:creationId xmlns:a16="http://schemas.microsoft.com/office/drawing/2014/main" id="{45BB4F0A-5F61-8556-D50E-ECB774C993BC}"/>
              </a:ext>
            </a:extLst>
          </p:cNvPr>
          <p:cNvSpPr>
            <a:spLocks noGrp="1"/>
          </p:cNvSpPr>
          <p:nvPr>
            <p:ph type="body" sz="quarter" idx="11"/>
          </p:nvPr>
        </p:nvSpPr>
        <p:spPr/>
        <p:txBody>
          <a:bodyPr/>
          <a:lstStyle/>
          <a:p>
            <a:pPr marL="285750" indent="-285750">
              <a:buFont typeface="Arial" panose="020B0604020202020204" pitchFamily="34" charset="0"/>
              <a:buChar char="•"/>
            </a:pPr>
            <a:r>
              <a:rPr lang="it-IT" dirty="0">
                <a:hlinkClick r:id="rId2"/>
              </a:rPr>
              <a:t>Esri </a:t>
            </a:r>
            <a:r>
              <a:rPr lang="it-IT" dirty="0" err="1">
                <a:hlinkClick r:id="rId2"/>
              </a:rPr>
              <a:t>CityEngine</a:t>
            </a:r>
            <a:endParaRPr lang="it-IT" dirty="0"/>
          </a:p>
          <a:p>
            <a:pPr marL="285750" indent="-285750">
              <a:buFont typeface="Arial" panose="020B0604020202020204" pitchFamily="34" charset="0"/>
              <a:buChar char="•"/>
            </a:pPr>
            <a:r>
              <a:rPr lang="it-IT" dirty="0">
                <a:hlinkClick r:id="rId3"/>
              </a:rPr>
              <a:t>3DExperience</a:t>
            </a:r>
            <a:endParaRPr lang="it-IT" dirty="0"/>
          </a:p>
          <a:p>
            <a:pPr marL="285750" indent="-285750">
              <a:buFont typeface="Arial" panose="020B0604020202020204" pitchFamily="34" charset="0"/>
              <a:buChar char="•"/>
            </a:pPr>
            <a:r>
              <a:rPr lang="it-IT" dirty="0" err="1">
                <a:hlinkClick r:id="rId4"/>
              </a:rPr>
              <a:t>Tygron</a:t>
            </a:r>
            <a:r>
              <a:rPr lang="it-IT" dirty="0">
                <a:hlinkClick r:id="rId4"/>
              </a:rPr>
              <a:t> </a:t>
            </a:r>
            <a:r>
              <a:rPr lang="it-IT" dirty="0" err="1">
                <a:hlinkClick r:id="rId4"/>
              </a:rPr>
              <a:t>platform</a:t>
            </a:r>
            <a:endParaRPr lang="it-IT" dirty="0"/>
          </a:p>
          <a:p>
            <a:pPr marL="285750" indent="-285750">
              <a:buFont typeface="Arial" panose="020B0604020202020204" pitchFamily="34" charset="0"/>
              <a:buChar char="•"/>
            </a:pPr>
            <a:r>
              <a:rPr lang="it-IT" dirty="0">
                <a:hlinkClick r:id="rId5"/>
              </a:rPr>
              <a:t>DTCC</a:t>
            </a:r>
            <a:endParaRPr lang="it-IT" dirty="0"/>
          </a:p>
          <a:p>
            <a:pPr marL="285750" indent="-285750">
              <a:buFont typeface="Arial" panose="020B0604020202020204" pitchFamily="34" charset="0"/>
              <a:buChar char="•"/>
            </a:pPr>
            <a:r>
              <a:rPr lang="it-IT" dirty="0">
                <a:hlinkClick r:id="rId6"/>
              </a:rPr>
              <a:t>Bentley </a:t>
            </a:r>
            <a:r>
              <a:rPr lang="it-IT" dirty="0" err="1">
                <a:hlinkClick r:id="rId6"/>
              </a:rPr>
              <a:t>ITwin</a:t>
            </a:r>
            <a:r>
              <a:rPr lang="it-IT" dirty="0">
                <a:hlinkClick r:id="rId6"/>
              </a:rPr>
              <a:t> </a:t>
            </a:r>
            <a:endParaRPr lang="it-IT" dirty="0"/>
          </a:p>
          <a:p>
            <a:pPr marL="285750" indent="-285750">
              <a:buFont typeface="Arial" panose="020B0604020202020204" pitchFamily="34" charset="0"/>
              <a:buChar char="•"/>
            </a:pPr>
            <a:r>
              <a:rPr lang="it-IT" dirty="0" err="1">
                <a:hlinkClick r:id="rId7"/>
              </a:rPr>
              <a:t>Augment</a:t>
            </a:r>
            <a:r>
              <a:rPr lang="it-IT" dirty="0">
                <a:hlinkClick r:id="rId7"/>
              </a:rPr>
              <a:t> City</a:t>
            </a:r>
            <a:endParaRPr lang="it-IT" dirty="0"/>
          </a:p>
          <a:p>
            <a:pPr marL="285750" indent="-285750">
              <a:buFont typeface="Arial" panose="020B0604020202020204" pitchFamily="34" charset="0"/>
              <a:buChar char="•"/>
            </a:pPr>
            <a:r>
              <a:rPr lang="it-IT" dirty="0" err="1">
                <a:hlinkClick r:id="rId8"/>
              </a:rPr>
              <a:t>Hexagon</a:t>
            </a:r>
            <a:r>
              <a:rPr lang="it-IT" dirty="0">
                <a:hlinkClick r:id="rId8"/>
              </a:rPr>
              <a:t> </a:t>
            </a:r>
            <a:r>
              <a:rPr lang="it-IT" dirty="0" err="1">
                <a:hlinkClick r:id="rId8"/>
              </a:rPr>
              <a:t>M.App</a:t>
            </a:r>
            <a:r>
              <a:rPr lang="it-IT" dirty="0">
                <a:hlinkClick r:id="rId8"/>
              </a:rPr>
              <a:t> Enterprise</a:t>
            </a:r>
            <a:endParaRPr lang="it-IT" dirty="0"/>
          </a:p>
          <a:p>
            <a:pPr marL="285750" indent="-285750">
              <a:buFont typeface="Arial" panose="020B0604020202020204" pitchFamily="34" charset="0"/>
              <a:buChar char="•"/>
            </a:pPr>
            <a:endParaRPr lang="it-IT" dirty="0"/>
          </a:p>
          <a:p>
            <a:r>
              <a:rPr lang="it-IT" dirty="0" err="1"/>
              <a:t>Each</a:t>
            </a:r>
            <a:r>
              <a:rPr lang="it-IT" dirty="0"/>
              <a:t> with </a:t>
            </a:r>
            <a:r>
              <a:rPr lang="it-IT" dirty="0" err="1"/>
              <a:t>it’s</a:t>
            </a:r>
            <a:r>
              <a:rPr lang="it-IT" dirty="0"/>
              <a:t> </a:t>
            </a:r>
            <a:r>
              <a:rPr lang="it-IT" dirty="0" err="1"/>
              <a:t>Pro’s</a:t>
            </a:r>
            <a:r>
              <a:rPr lang="it-IT" dirty="0"/>
              <a:t> and </a:t>
            </a:r>
            <a:r>
              <a:rPr lang="it-IT" dirty="0" err="1"/>
              <a:t>Con’s</a:t>
            </a:r>
            <a:r>
              <a:rPr lang="it-IT" dirty="0"/>
              <a:t> &gt; </a:t>
            </a:r>
            <a:r>
              <a:rPr lang="it-IT" dirty="0" err="1"/>
              <a:t>comparisson</a:t>
            </a:r>
            <a:r>
              <a:rPr lang="it-IT" dirty="0"/>
              <a:t> in DIS4SME slides</a:t>
            </a:r>
          </a:p>
        </p:txBody>
      </p:sp>
    </p:spTree>
    <p:extLst>
      <p:ext uri="{BB962C8B-B14F-4D97-AF65-F5344CB8AC3E}">
        <p14:creationId xmlns:p14="http://schemas.microsoft.com/office/powerpoint/2010/main" val="20952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C256-78EF-4B63-CFE3-9CAEBF255B58}"/>
              </a:ext>
            </a:extLst>
          </p:cNvPr>
          <p:cNvSpPr>
            <a:spLocks noGrp="1"/>
          </p:cNvSpPr>
          <p:nvPr>
            <p:ph type="title"/>
          </p:nvPr>
        </p:nvSpPr>
        <p:spPr/>
        <p:txBody>
          <a:bodyPr/>
          <a:lstStyle/>
          <a:p>
            <a:r>
              <a:rPr lang="en-BE" dirty="0"/>
              <a:t>What is GI?</a:t>
            </a:r>
          </a:p>
        </p:txBody>
      </p:sp>
      <p:sp>
        <p:nvSpPr>
          <p:cNvPr id="3" name="Text Placeholder 2">
            <a:extLst>
              <a:ext uri="{FF2B5EF4-FFF2-40B4-BE49-F238E27FC236}">
                <a16:creationId xmlns:a16="http://schemas.microsoft.com/office/drawing/2014/main" id="{FE9AE576-1FEB-E05A-4678-39C046EFD6EB}"/>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F99A28F6-3C47-766F-7CF1-306251D3C1C2}"/>
              </a:ext>
            </a:extLst>
          </p:cNvPr>
          <p:cNvSpPr>
            <a:spLocks noGrp="1"/>
          </p:cNvSpPr>
          <p:nvPr>
            <p:ph type="body" sz="quarter" idx="11"/>
          </p:nvPr>
        </p:nvSpPr>
        <p:spPr/>
        <p:txBody>
          <a:bodyPr/>
          <a:lstStyle/>
          <a:p>
            <a:r>
              <a:rPr lang="nl-BE" dirty="0"/>
              <a:t>1</a:t>
            </a:r>
            <a:endParaRPr lang="en-BE" dirty="0"/>
          </a:p>
        </p:txBody>
      </p:sp>
    </p:spTree>
    <p:extLst>
      <p:ext uri="{BB962C8B-B14F-4D97-AF65-F5344CB8AC3E}">
        <p14:creationId xmlns:p14="http://schemas.microsoft.com/office/powerpoint/2010/main" val="1899663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6631-3290-DD01-F16D-9AE9058AB5C7}"/>
              </a:ext>
            </a:extLst>
          </p:cNvPr>
          <p:cNvSpPr>
            <a:spLocks noGrp="1"/>
          </p:cNvSpPr>
          <p:nvPr>
            <p:ph type="title"/>
          </p:nvPr>
        </p:nvSpPr>
        <p:spPr/>
        <p:txBody>
          <a:bodyPr>
            <a:normAutofit fontScale="90000"/>
          </a:bodyPr>
          <a:lstStyle/>
          <a:p>
            <a:r>
              <a:rPr lang="nl-BE" dirty="0"/>
              <a:t>Digital </a:t>
            </a:r>
            <a:r>
              <a:rPr lang="nl-BE" dirty="0" err="1"/>
              <a:t>Twin</a:t>
            </a:r>
            <a:r>
              <a:rPr lang="nl-BE" dirty="0"/>
              <a:t> users</a:t>
            </a:r>
            <a:endParaRPr lang="en-BE" dirty="0"/>
          </a:p>
        </p:txBody>
      </p:sp>
      <p:sp>
        <p:nvSpPr>
          <p:cNvPr id="3" name="Text Placeholder 2">
            <a:extLst>
              <a:ext uri="{FF2B5EF4-FFF2-40B4-BE49-F238E27FC236}">
                <a16:creationId xmlns:a16="http://schemas.microsoft.com/office/drawing/2014/main" id="{F477D46A-B7C5-F529-346C-794FB0A7258D}"/>
              </a:ext>
            </a:extLst>
          </p:cNvPr>
          <p:cNvSpPr>
            <a:spLocks noGrp="1"/>
          </p:cNvSpPr>
          <p:nvPr>
            <p:ph type="body" sz="quarter" idx="10"/>
          </p:nvPr>
        </p:nvSpPr>
        <p:spPr/>
        <p:txBody>
          <a:bodyPr/>
          <a:lstStyle/>
          <a:p>
            <a:r>
              <a:rPr lang="nl-BE" dirty="0"/>
              <a:t>Different type of end-users, </a:t>
            </a:r>
            <a:r>
              <a:rPr lang="nl-BE" dirty="0" err="1"/>
              <a:t>with</a:t>
            </a:r>
            <a:r>
              <a:rPr lang="nl-BE" dirty="0"/>
              <a:t> </a:t>
            </a:r>
            <a:r>
              <a:rPr lang="nl-BE" dirty="0" err="1"/>
              <a:t>each</a:t>
            </a:r>
            <a:r>
              <a:rPr lang="nl-BE" dirty="0"/>
              <a:t> </a:t>
            </a:r>
            <a:r>
              <a:rPr lang="nl-BE" dirty="0" err="1"/>
              <a:t>their</a:t>
            </a:r>
            <a:r>
              <a:rPr lang="nl-BE" dirty="0"/>
              <a:t> </a:t>
            </a:r>
            <a:r>
              <a:rPr lang="nl-BE" dirty="0" err="1"/>
              <a:t>own</a:t>
            </a:r>
            <a:r>
              <a:rPr lang="nl-BE" dirty="0"/>
              <a:t> </a:t>
            </a:r>
            <a:r>
              <a:rPr lang="nl-BE" dirty="0" err="1"/>
              <a:t>needs</a:t>
            </a:r>
            <a:endParaRPr lang="en-BE" dirty="0"/>
          </a:p>
        </p:txBody>
      </p:sp>
      <p:sp>
        <p:nvSpPr>
          <p:cNvPr id="4" name="Text Placeholder 3">
            <a:extLst>
              <a:ext uri="{FF2B5EF4-FFF2-40B4-BE49-F238E27FC236}">
                <a16:creationId xmlns:a16="http://schemas.microsoft.com/office/drawing/2014/main" id="{7B7850C9-74B8-24A7-252B-3AD83D9D20CE}"/>
              </a:ext>
            </a:extLst>
          </p:cNvPr>
          <p:cNvSpPr>
            <a:spLocks noGrp="1"/>
          </p:cNvSpPr>
          <p:nvPr>
            <p:ph type="body" sz="quarter" idx="11"/>
          </p:nvPr>
        </p:nvSpPr>
        <p:spPr>
          <a:xfrm>
            <a:off x="840638" y="2342229"/>
            <a:ext cx="10383795" cy="3940583"/>
          </a:xfrm>
        </p:spPr>
        <p:txBody>
          <a:bodyPr>
            <a:normAutofit lnSpcReduction="10000"/>
          </a:bodyPr>
          <a:lstStyle/>
          <a:p>
            <a:r>
              <a:rPr lang="nl-BE" dirty="0"/>
              <a:t>5 types of end users</a:t>
            </a:r>
          </a:p>
          <a:p>
            <a:pPr marL="285750" indent="-285750">
              <a:buFont typeface="Arial" panose="020B0604020202020204" pitchFamily="34" charset="0"/>
              <a:buChar char="•"/>
            </a:pPr>
            <a:r>
              <a:rPr lang="en-US" dirty="0"/>
              <a:t>Domain specific public servants</a:t>
            </a:r>
          </a:p>
          <a:p>
            <a:endParaRPr lang="en-US" dirty="0"/>
          </a:p>
          <a:p>
            <a:pPr marL="285750" indent="-285750">
              <a:buFont typeface="Arial" panose="020B0604020202020204" pitchFamily="34" charset="0"/>
              <a:buChar char="•"/>
            </a:pPr>
            <a:r>
              <a:rPr lang="en-US" dirty="0"/>
              <a:t>Policy makers</a:t>
            </a:r>
          </a:p>
          <a:p>
            <a:pPr marL="285750" indent="-285750">
              <a:buFont typeface="Arial" panose="020B0604020202020204" pitchFamily="34" charset="0"/>
              <a:buChar char="•"/>
            </a:pPr>
            <a:r>
              <a:rPr lang="en-US" dirty="0"/>
              <a:t>Citizens</a:t>
            </a:r>
          </a:p>
          <a:p>
            <a:r>
              <a:rPr lang="en-US" dirty="0">
                <a:sym typeface="Wingdings" panose="05000000000000000000" pitchFamily="2" charset="2"/>
              </a:rPr>
              <a:t>	 communication = visualization, made by others</a:t>
            </a:r>
            <a:endParaRPr lang="en-US" dirty="0"/>
          </a:p>
          <a:p>
            <a:pPr marL="285750" indent="-285750">
              <a:buFont typeface="Arial" panose="020B0604020202020204" pitchFamily="34" charset="0"/>
              <a:buChar char="•"/>
            </a:pPr>
            <a:r>
              <a:rPr lang="en-US" dirty="0"/>
              <a:t>Urban planners</a:t>
            </a:r>
          </a:p>
          <a:p>
            <a:r>
              <a:rPr lang="en-US" dirty="0">
                <a:sym typeface="Wingdings" panose="05000000000000000000" pitchFamily="2" charset="2"/>
              </a:rPr>
              <a:t>	 work on long term</a:t>
            </a:r>
            <a:endParaRPr lang="en-US" dirty="0"/>
          </a:p>
          <a:p>
            <a:pPr marL="285750" indent="-285750">
              <a:buFont typeface="Arial" panose="020B0604020202020204" pitchFamily="34" charset="0"/>
              <a:buChar char="•"/>
            </a:pPr>
            <a:r>
              <a:rPr lang="en-US" dirty="0"/>
              <a:t>Emergency responders</a:t>
            </a:r>
          </a:p>
          <a:p>
            <a:r>
              <a:rPr lang="en-US" dirty="0"/>
              <a:t>	</a:t>
            </a:r>
            <a:r>
              <a:rPr lang="en-US" dirty="0">
                <a:sym typeface="Wingdings" panose="05000000000000000000" pitchFamily="2" charset="2"/>
              </a:rPr>
              <a:t> plan &amp; predict &amp; real time interaction</a:t>
            </a:r>
          </a:p>
          <a:p>
            <a:endParaRPr lang="en-US" dirty="0"/>
          </a:p>
          <a:p>
            <a:r>
              <a:rPr lang="nl-BE" dirty="0">
                <a:sym typeface="Wingdings" panose="05000000000000000000" pitchFamily="2" charset="2"/>
              </a:rPr>
              <a:t> Digital </a:t>
            </a:r>
            <a:r>
              <a:rPr lang="nl-BE" dirty="0" err="1">
                <a:sym typeface="Wingdings" panose="05000000000000000000" pitchFamily="2" charset="2"/>
              </a:rPr>
              <a:t>twins</a:t>
            </a:r>
            <a:r>
              <a:rPr lang="nl-BE" dirty="0">
                <a:sym typeface="Wingdings" panose="05000000000000000000" pitchFamily="2" charset="2"/>
              </a:rPr>
              <a:t> are a system </a:t>
            </a:r>
            <a:r>
              <a:rPr lang="nl-BE" dirty="0" err="1">
                <a:sym typeface="Wingdings" panose="05000000000000000000" pitchFamily="2" charset="2"/>
              </a:rPr>
              <a:t>that</a:t>
            </a:r>
            <a:r>
              <a:rPr lang="nl-BE" dirty="0">
                <a:sym typeface="Wingdings" panose="05000000000000000000" pitchFamily="2" charset="2"/>
              </a:rPr>
              <a:t> is </a:t>
            </a:r>
            <a:r>
              <a:rPr lang="nl-BE" dirty="0" err="1">
                <a:sym typeface="Wingdings" panose="05000000000000000000" pitchFamily="2" charset="2"/>
              </a:rPr>
              <a:t>modular</a:t>
            </a:r>
            <a:r>
              <a:rPr lang="nl-BE" dirty="0">
                <a:sym typeface="Wingdings" panose="05000000000000000000" pitchFamily="2" charset="2"/>
              </a:rPr>
              <a:t> </a:t>
            </a:r>
            <a:r>
              <a:rPr lang="nl-BE" dirty="0" err="1">
                <a:sym typeface="Wingdings" panose="05000000000000000000" pitchFamily="2" charset="2"/>
              </a:rPr>
              <a:t>based</a:t>
            </a:r>
            <a:r>
              <a:rPr lang="nl-BE" dirty="0">
                <a:sym typeface="Wingdings" panose="05000000000000000000" pitchFamily="2" charset="2"/>
              </a:rPr>
              <a:t> on </a:t>
            </a:r>
            <a:r>
              <a:rPr lang="nl-BE" dirty="0" err="1">
                <a:sym typeface="Wingdings" panose="05000000000000000000" pitchFamily="2" charset="2"/>
              </a:rPr>
              <a:t>the</a:t>
            </a:r>
            <a:r>
              <a:rPr lang="nl-BE" dirty="0">
                <a:sym typeface="Wingdings" panose="05000000000000000000" pitchFamily="2" charset="2"/>
              </a:rPr>
              <a:t> </a:t>
            </a:r>
            <a:r>
              <a:rPr lang="nl-BE" dirty="0" err="1">
                <a:sym typeface="Wingdings" panose="05000000000000000000" pitchFamily="2" charset="2"/>
              </a:rPr>
              <a:t>needs</a:t>
            </a:r>
            <a:r>
              <a:rPr lang="nl-BE" dirty="0">
                <a:sym typeface="Wingdings" panose="05000000000000000000" pitchFamily="2" charset="2"/>
              </a:rPr>
              <a:t> of users</a:t>
            </a:r>
            <a:endParaRPr lang="en-BE" dirty="0"/>
          </a:p>
        </p:txBody>
      </p:sp>
    </p:spTree>
    <p:extLst>
      <p:ext uri="{BB962C8B-B14F-4D97-AF65-F5344CB8AC3E}">
        <p14:creationId xmlns:p14="http://schemas.microsoft.com/office/powerpoint/2010/main" val="3763981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92-FBB4-5729-8A13-4D96A13E0697}"/>
              </a:ext>
            </a:extLst>
          </p:cNvPr>
          <p:cNvSpPr>
            <a:spLocks noGrp="1"/>
          </p:cNvSpPr>
          <p:nvPr>
            <p:ph type="title"/>
          </p:nvPr>
        </p:nvSpPr>
        <p:spPr/>
        <p:txBody>
          <a:bodyPr>
            <a:normAutofit fontScale="90000"/>
          </a:bodyPr>
          <a:lstStyle/>
          <a:p>
            <a:r>
              <a:rPr lang="en-BE" dirty="0"/>
              <a:t>Source</a:t>
            </a:r>
          </a:p>
        </p:txBody>
      </p:sp>
      <p:sp>
        <p:nvSpPr>
          <p:cNvPr id="3" name="Text Placeholder 2">
            <a:extLst>
              <a:ext uri="{FF2B5EF4-FFF2-40B4-BE49-F238E27FC236}">
                <a16:creationId xmlns:a16="http://schemas.microsoft.com/office/drawing/2014/main" id="{09A3E4DD-610F-2351-B7B9-E4D022CDC57E}"/>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727B76EE-B574-589B-A005-516844731F87}"/>
              </a:ext>
            </a:extLst>
          </p:cNvPr>
          <p:cNvSpPr>
            <a:spLocks noGrp="1"/>
          </p:cNvSpPr>
          <p:nvPr>
            <p:ph type="body" sz="quarter" idx="11"/>
          </p:nvPr>
        </p:nvSpPr>
        <p:spPr/>
        <p:txBody>
          <a:bodyPr/>
          <a:lstStyle/>
          <a:p>
            <a:r>
              <a:rPr lang="nl-BE" dirty="0" err="1"/>
              <a:t>This</a:t>
            </a:r>
            <a:r>
              <a:rPr lang="nl-BE" dirty="0"/>
              <a:t> course is </a:t>
            </a:r>
            <a:r>
              <a:rPr lang="nl-BE" dirty="0" err="1"/>
              <a:t>based</a:t>
            </a:r>
            <a:r>
              <a:rPr lang="nl-BE" dirty="0"/>
              <a:t> on EO4GEO content:</a:t>
            </a:r>
          </a:p>
          <a:p>
            <a:r>
              <a:rPr lang="en-US" dirty="0" err="1"/>
              <a:t>Grgic</a:t>
            </a:r>
            <a:r>
              <a:rPr lang="en-US" dirty="0"/>
              <a:t>, M. (n.d.). Urban heat islands: Basic GIS knowledge, vector and raster data. EO4GEO. Designed and developed by University of Zagreb, Faculty of Geodesy. </a:t>
            </a:r>
            <a:r>
              <a:rPr lang="en-US" dirty="0">
                <a:hlinkClick r:id="rId3"/>
              </a:rPr>
              <a:t>http://www.eo4geo.eu/training/urban-heat-islands-basic-gis-knowledge-vector-and-raster-data/</a:t>
            </a:r>
            <a:endParaRPr lang="en-US" dirty="0"/>
          </a:p>
          <a:p>
            <a:endParaRPr lang="en-US" dirty="0"/>
          </a:p>
          <a:p>
            <a:r>
              <a:rPr lang="en-US" dirty="0"/>
              <a:t>The part on Digital Twins is based on the course of DIS4SME</a:t>
            </a:r>
            <a:endParaRPr lang="en-BE" dirty="0"/>
          </a:p>
        </p:txBody>
      </p:sp>
    </p:spTree>
    <p:extLst>
      <p:ext uri="{BB962C8B-B14F-4D97-AF65-F5344CB8AC3E}">
        <p14:creationId xmlns:p14="http://schemas.microsoft.com/office/powerpoint/2010/main" val="153017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85EC-739C-69DE-8363-5B4D6E872D4C}"/>
              </a:ext>
            </a:extLst>
          </p:cNvPr>
          <p:cNvSpPr>
            <a:spLocks noGrp="1"/>
          </p:cNvSpPr>
          <p:nvPr>
            <p:ph type="title"/>
          </p:nvPr>
        </p:nvSpPr>
        <p:spPr/>
        <p:txBody>
          <a:bodyPr>
            <a:normAutofit fontScale="90000"/>
          </a:bodyPr>
          <a:lstStyle/>
          <a:p>
            <a:r>
              <a:rPr lang="en-BE" dirty="0"/>
              <a:t>GI</a:t>
            </a:r>
            <a:r>
              <a:rPr lang="nl-BE" dirty="0"/>
              <a:t>	</a:t>
            </a:r>
            <a:endParaRPr lang="en-BE" dirty="0"/>
          </a:p>
        </p:txBody>
      </p:sp>
      <p:sp>
        <p:nvSpPr>
          <p:cNvPr id="3" name="Text Placeholder 2">
            <a:extLst>
              <a:ext uri="{FF2B5EF4-FFF2-40B4-BE49-F238E27FC236}">
                <a16:creationId xmlns:a16="http://schemas.microsoft.com/office/drawing/2014/main" id="{45E6F468-6295-A1CA-2B76-05F2A6E926D5}"/>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24283B9A-E9B0-8EFE-A545-D230546719B2}"/>
              </a:ext>
            </a:extLst>
          </p:cNvPr>
          <p:cNvSpPr>
            <a:spLocks noGrp="1"/>
          </p:cNvSpPr>
          <p:nvPr>
            <p:ph type="body" sz="quarter" idx="11"/>
          </p:nvPr>
        </p:nvSpPr>
        <p:spPr/>
        <p:txBody>
          <a:bodyPr/>
          <a:lstStyle/>
          <a:p>
            <a:r>
              <a:rPr lang="en-BE" dirty="0"/>
              <a:t>Is an abbreviation of:</a:t>
            </a:r>
          </a:p>
          <a:p>
            <a:r>
              <a:rPr lang="en-BE" dirty="0"/>
              <a:t>	G	– Geographic</a:t>
            </a:r>
          </a:p>
          <a:p>
            <a:r>
              <a:rPr lang="en-BE" dirty="0"/>
              <a:t>	I 	– Information</a:t>
            </a:r>
            <a:endParaRPr lang="nl-BE" dirty="0"/>
          </a:p>
          <a:p>
            <a:endParaRPr lang="nl-BE" dirty="0"/>
          </a:p>
          <a:p>
            <a:r>
              <a:rPr lang="en-US" dirty="0"/>
              <a:t>Often spoken about </a:t>
            </a:r>
          </a:p>
          <a:p>
            <a:pPr marL="285750" indent="-285750">
              <a:buFont typeface="Arial" panose="020B0604020202020204" pitchFamily="34" charset="0"/>
              <a:buChar char="•"/>
            </a:pPr>
            <a:r>
              <a:rPr lang="en-US" dirty="0"/>
              <a:t>GIS: Geospatial Information Systems, Geospatial Information Science</a:t>
            </a:r>
          </a:p>
          <a:p>
            <a:pPr marL="285750" indent="-285750">
              <a:buFont typeface="Arial" panose="020B0604020202020204" pitchFamily="34" charset="0"/>
              <a:buChar char="•"/>
            </a:pPr>
            <a:r>
              <a:rPr lang="en-US" dirty="0"/>
              <a:t>GIT: Geospatial information Technology </a:t>
            </a:r>
          </a:p>
          <a:p>
            <a:pPr marL="285750" indent="-285750">
              <a:buFont typeface="Arial" panose="020B0604020202020204" pitchFamily="34" charset="0"/>
              <a:buChar char="•"/>
            </a:pPr>
            <a:endParaRPr lang="en-US" dirty="0"/>
          </a:p>
          <a:p>
            <a:r>
              <a:rPr lang="en-US" dirty="0"/>
              <a:t>From here on we will use GIS</a:t>
            </a:r>
            <a:endParaRPr lang="en-BE" dirty="0"/>
          </a:p>
          <a:p>
            <a:r>
              <a:rPr lang="en-BE" dirty="0"/>
              <a:t> </a:t>
            </a:r>
            <a:endParaRPr lang="nl-BE" dirty="0"/>
          </a:p>
        </p:txBody>
      </p:sp>
    </p:spTree>
    <p:extLst>
      <p:ext uri="{BB962C8B-B14F-4D97-AF65-F5344CB8AC3E}">
        <p14:creationId xmlns:p14="http://schemas.microsoft.com/office/powerpoint/2010/main" val="361018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AC3A-D699-3EA6-76CC-59A49CAD7E34}"/>
              </a:ext>
            </a:extLst>
          </p:cNvPr>
          <p:cNvSpPr>
            <a:spLocks noGrp="1"/>
          </p:cNvSpPr>
          <p:nvPr>
            <p:ph type="title"/>
          </p:nvPr>
        </p:nvSpPr>
        <p:spPr/>
        <p:txBody>
          <a:bodyPr>
            <a:normAutofit fontScale="90000"/>
          </a:bodyPr>
          <a:lstStyle/>
          <a:p>
            <a:r>
              <a:rPr lang="en-BE" dirty="0"/>
              <a:t>Geographic Information System</a:t>
            </a:r>
          </a:p>
        </p:txBody>
      </p:sp>
      <p:sp>
        <p:nvSpPr>
          <p:cNvPr id="3" name="Text Placeholder 2">
            <a:extLst>
              <a:ext uri="{FF2B5EF4-FFF2-40B4-BE49-F238E27FC236}">
                <a16:creationId xmlns:a16="http://schemas.microsoft.com/office/drawing/2014/main" id="{945A21FF-12BD-1986-5BF8-5CE9D653A54E}"/>
              </a:ext>
            </a:extLst>
          </p:cNvPr>
          <p:cNvSpPr>
            <a:spLocks noGrp="1"/>
          </p:cNvSpPr>
          <p:nvPr>
            <p:ph type="body" sz="quarter" idx="10"/>
          </p:nvPr>
        </p:nvSpPr>
        <p:spPr/>
        <p:txBody>
          <a:bodyPr/>
          <a:lstStyle/>
          <a:p>
            <a:r>
              <a:rPr lang="en-BE" dirty="0"/>
              <a:t>Definitions </a:t>
            </a:r>
          </a:p>
        </p:txBody>
      </p:sp>
      <p:sp>
        <p:nvSpPr>
          <p:cNvPr id="4" name="Text Placeholder 3">
            <a:extLst>
              <a:ext uri="{FF2B5EF4-FFF2-40B4-BE49-F238E27FC236}">
                <a16:creationId xmlns:a16="http://schemas.microsoft.com/office/drawing/2014/main" id="{47629126-8517-D8CB-4BFA-FBB7675ACB01}"/>
              </a:ext>
            </a:extLst>
          </p:cNvPr>
          <p:cNvSpPr>
            <a:spLocks noGrp="1"/>
          </p:cNvSpPr>
          <p:nvPr>
            <p:ph type="body" sz="quarter" idx="11"/>
          </p:nvPr>
        </p:nvSpPr>
        <p:spPr>
          <a:xfrm>
            <a:off x="838200" y="2366944"/>
            <a:ext cx="10383795" cy="3440428"/>
          </a:xfrm>
        </p:spPr>
        <p:txBody>
          <a:bodyPr/>
          <a:lstStyle/>
          <a:p>
            <a:r>
              <a:rPr lang="en-BE" dirty="0"/>
              <a:t>USGS (United States Geological Survey):</a:t>
            </a:r>
            <a:r>
              <a:rPr lang="nl-BE" dirty="0"/>
              <a:t> </a:t>
            </a:r>
          </a:p>
          <a:p>
            <a:pPr algn="ctr"/>
            <a:r>
              <a:rPr lang="nl-BE" dirty="0"/>
              <a:t>“</a:t>
            </a:r>
            <a:r>
              <a:rPr lang="en-US" dirty="0"/>
              <a:t>is a </a:t>
            </a:r>
            <a:r>
              <a:rPr lang="en-US" i="1" dirty="0"/>
              <a:t>computer </a:t>
            </a:r>
            <a:r>
              <a:rPr lang="en-US" b="1" i="1" dirty="0"/>
              <a:t>system</a:t>
            </a:r>
            <a:r>
              <a:rPr lang="en-US" dirty="0"/>
              <a:t> capable of </a:t>
            </a:r>
            <a:r>
              <a:rPr lang="en-US" b="1" i="1" dirty="0"/>
              <a:t>capturing, storing, analyzing, and displaying</a:t>
            </a:r>
            <a:r>
              <a:rPr lang="en-US" i="1" dirty="0"/>
              <a:t> </a:t>
            </a:r>
            <a:r>
              <a:rPr lang="en-US" b="1" i="1" dirty="0"/>
              <a:t>geographically referenced information</a:t>
            </a:r>
            <a:r>
              <a:rPr lang="en-US" dirty="0"/>
              <a:t>; that is, data identified according to </a:t>
            </a:r>
            <a:r>
              <a:rPr lang="en-US" b="1" dirty="0"/>
              <a:t>location</a:t>
            </a:r>
            <a:r>
              <a:rPr lang="en-US" dirty="0"/>
              <a:t>. Practitioners also define a GIS as including the procedures, operating personnel, and spatial data that go into the system."</a:t>
            </a:r>
            <a:r>
              <a:rPr lang="en-BE" dirty="0"/>
              <a:t> </a:t>
            </a:r>
            <a:endParaRPr lang="nl-BE" dirty="0"/>
          </a:p>
          <a:p>
            <a:endParaRPr lang="nl-BE" dirty="0"/>
          </a:p>
          <a:p>
            <a:r>
              <a:rPr lang="nl-BE" dirty="0"/>
              <a:t>ESRI:</a:t>
            </a:r>
          </a:p>
          <a:p>
            <a:pPr algn="ctr"/>
            <a:r>
              <a:rPr lang="en-US" dirty="0"/>
              <a:t>"is </a:t>
            </a:r>
            <a:r>
              <a:rPr lang="en-US" i="1" dirty="0"/>
              <a:t>a computer-based </a:t>
            </a:r>
            <a:r>
              <a:rPr lang="en-US" b="1" i="1" dirty="0"/>
              <a:t>tool</a:t>
            </a:r>
            <a:r>
              <a:rPr lang="en-US" i="1" dirty="0"/>
              <a:t> </a:t>
            </a:r>
            <a:r>
              <a:rPr lang="en-US" dirty="0"/>
              <a:t>for </a:t>
            </a:r>
            <a:r>
              <a:rPr lang="en-US" i="1" dirty="0"/>
              <a:t>mapping and </a:t>
            </a:r>
            <a:r>
              <a:rPr lang="en-US" b="1" i="1" dirty="0"/>
              <a:t>analyzing</a:t>
            </a:r>
            <a:r>
              <a:rPr lang="en-US" i="1" dirty="0"/>
              <a:t> things </a:t>
            </a:r>
            <a:r>
              <a:rPr lang="en-US" dirty="0"/>
              <a:t>that </a:t>
            </a:r>
            <a:r>
              <a:rPr lang="en-US" i="1" dirty="0"/>
              <a:t>exist</a:t>
            </a:r>
            <a:r>
              <a:rPr lang="en-US" dirty="0"/>
              <a:t> and </a:t>
            </a:r>
            <a:r>
              <a:rPr lang="en-US" i="1" dirty="0"/>
              <a:t>events</a:t>
            </a:r>
            <a:r>
              <a:rPr lang="en-US" dirty="0"/>
              <a:t> that </a:t>
            </a:r>
            <a:r>
              <a:rPr lang="en-US" i="1" dirty="0"/>
              <a:t>happen</a:t>
            </a:r>
            <a:r>
              <a:rPr lang="en-US" dirty="0"/>
              <a:t> </a:t>
            </a:r>
            <a:r>
              <a:rPr lang="en-US" i="1" dirty="0"/>
              <a:t>on earth</a:t>
            </a:r>
            <a:r>
              <a:rPr lang="en-US" dirty="0"/>
              <a:t>. GIS technology integrates common </a:t>
            </a:r>
            <a:r>
              <a:rPr lang="en-US" i="1" dirty="0"/>
              <a:t>database</a:t>
            </a:r>
            <a:r>
              <a:rPr lang="en-US" dirty="0"/>
              <a:t> operations such as </a:t>
            </a:r>
            <a:r>
              <a:rPr lang="en-US" b="1" i="1" dirty="0"/>
              <a:t>query and statistical analysis </a:t>
            </a:r>
            <a:r>
              <a:rPr lang="en-US" dirty="0"/>
              <a:t>with the </a:t>
            </a:r>
            <a:r>
              <a:rPr lang="en-US" i="1" dirty="0"/>
              <a:t>unique </a:t>
            </a:r>
            <a:r>
              <a:rPr lang="en-US" b="1" i="1" dirty="0"/>
              <a:t>visualization</a:t>
            </a:r>
            <a:r>
              <a:rPr lang="en-US" i="1" dirty="0"/>
              <a:t> and </a:t>
            </a:r>
            <a:r>
              <a:rPr lang="en-US" b="1" i="1" dirty="0"/>
              <a:t>geographic analysis </a:t>
            </a:r>
            <a:r>
              <a:rPr lang="en-US" i="1" dirty="0"/>
              <a:t>benefits offered by maps</a:t>
            </a:r>
            <a:r>
              <a:rPr lang="en-US" dirty="0"/>
              <a:t>.“</a:t>
            </a:r>
          </a:p>
          <a:p>
            <a:pPr algn="ctr"/>
            <a:endParaRPr lang="en-US" dirty="0"/>
          </a:p>
          <a:p>
            <a:r>
              <a:rPr lang="en-US" dirty="0"/>
              <a:t>The spatial (geographic) part differentiates a GIS from a standard computer database. </a:t>
            </a:r>
            <a:endParaRPr lang="en-BE" dirty="0"/>
          </a:p>
        </p:txBody>
      </p:sp>
      <p:pic>
        <p:nvPicPr>
          <p:cNvPr id="1026" name="Picture 2" descr="ESP Program USGS| National Experienced Workforce Solutions">
            <a:extLst>
              <a:ext uri="{FF2B5EF4-FFF2-40B4-BE49-F238E27FC236}">
                <a16:creationId xmlns:a16="http://schemas.microsoft.com/office/drawing/2014/main" id="{2D38291E-1906-C566-7954-1DA0EED3A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048" y="2353153"/>
            <a:ext cx="930876" cy="372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narch Launches Weather Intelligence GIS Content Solutions on Esri's  ArcGIS Marketplace - Monarch">
            <a:extLst>
              <a:ext uri="{FF2B5EF4-FFF2-40B4-BE49-F238E27FC236}">
                <a16:creationId xmlns:a16="http://schemas.microsoft.com/office/drawing/2014/main" id="{EA0E5464-1EF3-26E2-3CD0-5D775BD099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746" y="3715264"/>
            <a:ext cx="1006367" cy="41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29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0903-E286-DD71-C50A-FE3C6F7D8BD8}"/>
              </a:ext>
            </a:extLst>
          </p:cNvPr>
          <p:cNvSpPr>
            <a:spLocks noGrp="1"/>
          </p:cNvSpPr>
          <p:nvPr>
            <p:ph type="title"/>
          </p:nvPr>
        </p:nvSpPr>
        <p:spPr/>
        <p:txBody>
          <a:bodyPr>
            <a:normAutofit fontScale="90000"/>
          </a:bodyPr>
          <a:lstStyle/>
          <a:p>
            <a:r>
              <a:rPr lang="nl-BE" dirty="0"/>
              <a:t>GIS </a:t>
            </a:r>
            <a:r>
              <a:rPr lang="nl-BE" dirty="0" err="1"/>
              <a:t>components</a:t>
            </a:r>
            <a:endParaRPr lang="en-BE" dirty="0"/>
          </a:p>
        </p:txBody>
      </p:sp>
      <p:sp>
        <p:nvSpPr>
          <p:cNvPr id="3" name="Text Placeholder 2">
            <a:extLst>
              <a:ext uri="{FF2B5EF4-FFF2-40B4-BE49-F238E27FC236}">
                <a16:creationId xmlns:a16="http://schemas.microsoft.com/office/drawing/2014/main" id="{09443934-2374-F3FE-75BC-1AA749174484}"/>
              </a:ext>
            </a:extLst>
          </p:cNvPr>
          <p:cNvSpPr>
            <a:spLocks noGrp="1"/>
          </p:cNvSpPr>
          <p:nvPr>
            <p:ph type="body" sz="quarter" idx="10"/>
          </p:nvPr>
        </p:nvSpPr>
        <p:spPr/>
        <p:txBody>
          <a:bodyPr/>
          <a:lstStyle/>
          <a:p>
            <a:r>
              <a:rPr lang="en-US" dirty="0"/>
              <a:t>A GIS consists of five key components</a:t>
            </a:r>
            <a:endParaRPr lang="en-BE" dirty="0"/>
          </a:p>
        </p:txBody>
      </p:sp>
      <p:pic>
        <p:nvPicPr>
          <p:cNvPr id="2050" name="Picture 2">
            <a:extLst>
              <a:ext uri="{FF2B5EF4-FFF2-40B4-BE49-F238E27FC236}">
                <a16:creationId xmlns:a16="http://schemas.microsoft.com/office/drawing/2014/main" id="{B423D5E8-AB4E-D577-7DCD-EF63B433BD92}"/>
              </a:ext>
            </a:extLst>
          </p:cNvPr>
          <p:cNvPicPr>
            <a:picLocks noChangeAspect="1" noChangeArrowheads="1"/>
          </p:cNvPicPr>
          <p:nvPr/>
        </p:nvPicPr>
        <p:blipFill>
          <a:blip r:embed="rId3">
            <a:duotone>
              <a:prstClr val="black"/>
              <a:srgbClr val="CE3A41">
                <a:tint val="45000"/>
                <a:satMod val="400000"/>
              </a:srgbClr>
            </a:duotone>
            <a:extLst>
              <a:ext uri="{28A0092B-C50C-407E-A947-70E740481C1C}">
                <a14:useLocalDpi xmlns:a14="http://schemas.microsoft.com/office/drawing/2010/main" val="0"/>
              </a:ext>
            </a:extLst>
          </a:blip>
          <a:srcRect/>
          <a:stretch>
            <a:fillRect/>
          </a:stretch>
        </p:blipFill>
        <p:spPr bwMode="auto">
          <a:xfrm>
            <a:off x="269457" y="2787102"/>
            <a:ext cx="2011017" cy="20110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23F21D-A794-E7C3-A89A-19FE7AFC2288}"/>
              </a:ext>
            </a:extLst>
          </p:cNvPr>
          <p:cNvPicPr>
            <a:picLocks noChangeAspect="1" noChangeArrowheads="1"/>
          </p:cNvPicPr>
          <p:nvPr/>
        </p:nvPicPr>
        <p:blipFill>
          <a:blip r:embed="rId4">
            <a:duotone>
              <a:prstClr val="black"/>
              <a:srgbClr val="3FB3F8">
                <a:tint val="45000"/>
                <a:satMod val="400000"/>
              </a:srgbClr>
            </a:duotone>
            <a:extLst>
              <a:ext uri="{28A0092B-C50C-407E-A947-70E740481C1C}">
                <a14:useLocalDpi xmlns:a14="http://schemas.microsoft.com/office/drawing/2010/main" val="0"/>
              </a:ext>
            </a:extLst>
          </a:blip>
          <a:srcRect/>
          <a:stretch>
            <a:fillRect/>
          </a:stretch>
        </p:blipFill>
        <p:spPr bwMode="auto">
          <a:xfrm>
            <a:off x="2649986" y="2776212"/>
            <a:ext cx="1943595" cy="19435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C6FFB20-CB06-D36D-1D23-2897EE0C2A54}"/>
              </a:ext>
            </a:extLst>
          </p:cNvPr>
          <p:cNvPicPr>
            <a:picLocks noChangeAspect="1" noChangeArrowheads="1"/>
          </p:cNvPicPr>
          <p:nvPr/>
        </p:nvPicPr>
        <p:blipFill>
          <a:blip r:embed="rId5">
            <a:duotone>
              <a:prstClr val="black"/>
              <a:srgbClr val="F46528">
                <a:tint val="45000"/>
                <a:satMod val="400000"/>
              </a:srgb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51359" y="2672928"/>
            <a:ext cx="2150165" cy="21501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537F19F-18A4-B42F-F3FA-F72AAD2B24B9}"/>
              </a:ext>
            </a:extLst>
          </p:cNvPr>
          <p:cNvPicPr>
            <a:picLocks noChangeAspect="1" noChangeArrowheads="1"/>
          </p:cNvPicPr>
          <p:nvPr/>
        </p:nvPicPr>
        <p:blipFill>
          <a:blip r:embed="rId7">
            <a:duotone>
              <a:prstClr val="black"/>
              <a:srgbClr val="FFD400">
                <a:tint val="45000"/>
                <a:satMod val="400000"/>
              </a:srgbClr>
            </a:duotone>
            <a:extLst>
              <a:ext uri="{28A0092B-C50C-407E-A947-70E740481C1C}">
                <a14:useLocalDpi xmlns:a14="http://schemas.microsoft.com/office/drawing/2010/main" val="0"/>
              </a:ext>
            </a:extLst>
          </a:blip>
          <a:srcRect/>
          <a:stretch>
            <a:fillRect/>
          </a:stretch>
        </p:blipFill>
        <p:spPr bwMode="auto">
          <a:xfrm>
            <a:off x="7228815" y="2787102"/>
            <a:ext cx="1932709" cy="19327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3534A1B4-8994-4F6C-00AA-8CE075AABC24}"/>
              </a:ext>
            </a:extLst>
          </p:cNvPr>
          <p:cNvPicPr>
            <a:picLocks noChangeAspect="1" noChangeArrowheads="1"/>
          </p:cNvPicPr>
          <p:nvPr/>
        </p:nvPicPr>
        <p:blipFill>
          <a:blip r:embed="rId8">
            <a:duotone>
              <a:prstClr val="black"/>
              <a:srgbClr val="BCDD55">
                <a:tint val="45000"/>
                <a:satMod val="400000"/>
              </a:srgbClr>
            </a:duotone>
            <a:extLst>
              <a:ext uri="{28A0092B-C50C-407E-A947-70E740481C1C}">
                <a14:useLocalDpi xmlns:a14="http://schemas.microsoft.com/office/drawing/2010/main" val="0"/>
              </a:ext>
            </a:extLst>
          </a:blip>
          <a:srcRect/>
          <a:stretch>
            <a:fillRect/>
          </a:stretch>
        </p:blipFill>
        <p:spPr bwMode="auto">
          <a:xfrm>
            <a:off x="9484143" y="2528811"/>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B9E5DE-7D25-05BA-B0C7-DCCCE599D8AA}"/>
              </a:ext>
            </a:extLst>
          </p:cNvPr>
          <p:cNvSpPr txBox="1"/>
          <p:nvPr/>
        </p:nvSpPr>
        <p:spPr>
          <a:xfrm>
            <a:off x="623184" y="4823093"/>
            <a:ext cx="1303562" cy="369332"/>
          </a:xfrm>
          <a:prstGeom prst="rect">
            <a:avLst/>
          </a:prstGeom>
          <a:noFill/>
        </p:spPr>
        <p:txBody>
          <a:bodyPr wrap="none" rtlCol="0">
            <a:spAutoFit/>
          </a:bodyPr>
          <a:lstStyle/>
          <a:p>
            <a:r>
              <a:rPr lang="nl-BE" dirty="0"/>
              <a:t>hardware</a:t>
            </a:r>
            <a:endParaRPr lang="en-BE" dirty="0"/>
          </a:p>
        </p:txBody>
      </p:sp>
      <p:sp>
        <p:nvSpPr>
          <p:cNvPr id="6" name="TextBox 5">
            <a:extLst>
              <a:ext uri="{FF2B5EF4-FFF2-40B4-BE49-F238E27FC236}">
                <a16:creationId xmlns:a16="http://schemas.microsoft.com/office/drawing/2014/main" id="{DCCE1F1B-6B95-EBD4-8602-889F25F3C633}"/>
              </a:ext>
            </a:extLst>
          </p:cNvPr>
          <p:cNvSpPr txBox="1"/>
          <p:nvPr/>
        </p:nvSpPr>
        <p:spPr>
          <a:xfrm>
            <a:off x="3029313" y="4823093"/>
            <a:ext cx="1184940" cy="369332"/>
          </a:xfrm>
          <a:prstGeom prst="rect">
            <a:avLst/>
          </a:prstGeom>
          <a:noFill/>
        </p:spPr>
        <p:txBody>
          <a:bodyPr wrap="none" rtlCol="0">
            <a:spAutoFit/>
          </a:bodyPr>
          <a:lstStyle/>
          <a:p>
            <a:r>
              <a:rPr lang="nl-BE" dirty="0"/>
              <a:t>software</a:t>
            </a:r>
            <a:endParaRPr lang="en-BE" dirty="0"/>
          </a:p>
        </p:txBody>
      </p:sp>
      <p:sp>
        <p:nvSpPr>
          <p:cNvPr id="7" name="TextBox 6">
            <a:extLst>
              <a:ext uri="{FF2B5EF4-FFF2-40B4-BE49-F238E27FC236}">
                <a16:creationId xmlns:a16="http://schemas.microsoft.com/office/drawing/2014/main" id="{94270E22-EF7E-1691-2370-B9E56DA11422}"/>
              </a:ext>
            </a:extLst>
          </p:cNvPr>
          <p:cNvSpPr txBox="1"/>
          <p:nvPr/>
        </p:nvSpPr>
        <p:spPr>
          <a:xfrm>
            <a:off x="5361504" y="4823093"/>
            <a:ext cx="734496" cy="369332"/>
          </a:xfrm>
          <a:prstGeom prst="rect">
            <a:avLst/>
          </a:prstGeom>
          <a:noFill/>
        </p:spPr>
        <p:txBody>
          <a:bodyPr wrap="none" rtlCol="0">
            <a:spAutoFit/>
          </a:bodyPr>
          <a:lstStyle/>
          <a:p>
            <a:r>
              <a:rPr lang="nl-BE" dirty="0"/>
              <a:t>data</a:t>
            </a:r>
            <a:endParaRPr lang="en-BE" dirty="0"/>
          </a:p>
        </p:txBody>
      </p:sp>
      <p:sp>
        <p:nvSpPr>
          <p:cNvPr id="8" name="TextBox 7">
            <a:extLst>
              <a:ext uri="{FF2B5EF4-FFF2-40B4-BE49-F238E27FC236}">
                <a16:creationId xmlns:a16="http://schemas.microsoft.com/office/drawing/2014/main" id="{6468313A-6B18-9191-56C6-4D80B32B92D4}"/>
              </a:ext>
            </a:extLst>
          </p:cNvPr>
          <p:cNvSpPr txBox="1"/>
          <p:nvPr/>
        </p:nvSpPr>
        <p:spPr>
          <a:xfrm>
            <a:off x="7702886" y="4823093"/>
            <a:ext cx="984565" cy="369332"/>
          </a:xfrm>
          <a:prstGeom prst="rect">
            <a:avLst/>
          </a:prstGeom>
          <a:noFill/>
        </p:spPr>
        <p:txBody>
          <a:bodyPr wrap="none" rtlCol="0">
            <a:spAutoFit/>
          </a:bodyPr>
          <a:lstStyle/>
          <a:p>
            <a:r>
              <a:rPr lang="nl-BE" dirty="0" err="1"/>
              <a:t>people</a:t>
            </a:r>
            <a:endParaRPr lang="en-BE" dirty="0"/>
          </a:p>
        </p:txBody>
      </p:sp>
      <p:sp>
        <p:nvSpPr>
          <p:cNvPr id="9" name="TextBox 8">
            <a:extLst>
              <a:ext uri="{FF2B5EF4-FFF2-40B4-BE49-F238E27FC236}">
                <a16:creationId xmlns:a16="http://schemas.microsoft.com/office/drawing/2014/main" id="{A993752A-900B-1FD8-7E2D-18199C777770}"/>
              </a:ext>
            </a:extLst>
          </p:cNvPr>
          <p:cNvSpPr txBox="1"/>
          <p:nvPr/>
        </p:nvSpPr>
        <p:spPr>
          <a:xfrm>
            <a:off x="10094041" y="4823093"/>
            <a:ext cx="1218603" cy="369332"/>
          </a:xfrm>
          <a:prstGeom prst="rect">
            <a:avLst/>
          </a:prstGeom>
          <a:noFill/>
        </p:spPr>
        <p:txBody>
          <a:bodyPr wrap="none" rtlCol="0">
            <a:spAutoFit/>
          </a:bodyPr>
          <a:lstStyle/>
          <a:p>
            <a:r>
              <a:rPr lang="nl-BE" dirty="0" err="1"/>
              <a:t>methods</a:t>
            </a:r>
            <a:endParaRPr lang="en-BE" dirty="0"/>
          </a:p>
        </p:txBody>
      </p:sp>
    </p:spTree>
    <p:extLst>
      <p:ext uri="{BB962C8B-B14F-4D97-AF65-F5344CB8AC3E}">
        <p14:creationId xmlns:p14="http://schemas.microsoft.com/office/powerpoint/2010/main" val="278168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A421E-BBB5-C3EB-CE23-48CBE75383EE}"/>
              </a:ext>
            </a:extLst>
          </p:cNvPr>
          <p:cNvSpPr>
            <a:spLocks noGrp="1"/>
          </p:cNvSpPr>
          <p:nvPr>
            <p:ph type="title"/>
          </p:nvPr>
        </p:nvSpPr>
        <p:spPr/>
        <p:txBody>
          <a:bodyPr>
            <a:normAutofit fontScale="90000"/>
          </a:bodyPr>
          <a:lstStyle/>
          <a:p>
            <a:r>
              <a:rPr lang="en-US" dirty="0"/>
              <a:t>Main idea of GIS</a:t>
            </a:r>
          </a:p>
        </p:txBody>
      </p:sp>
      <p:pic>
        <p:nvPicPr>
          <p:cNvPr id="3076" name="Picture 4">
            <a:extLst>
              <a:ext uri="{FF2B5EF4-FFF2-40B4-BE49-F238E27FC236}">
                <a16:creationId xmlns:a16="http://schemas.microsoft.com/office/drawing/2014/main" id="{5F37388F-EE25-1366-913C-07885EAA4A2D}"/>
              </a:ext>
            </a:extLst>
          </p:cNvPr>
          <p:cNvPicPr>
            <a:picLocks noChangeAspect="1" noChangeArrowheads="1"/>
          </p:cNvPicPr>
          <p:nvPr/>
        </p:nvPicPr>
        <p:blipFill>
          <a:blip r:embed="rId3"/>
          <a:srcRect/>
          <a:stretch/>
        </p:blipFill>
        <p:spPr bwMode="auto">
          <a:xfrm>
            <a:off x="618836" y="1813056"/>
            <a:ext cx="10954327" cy="38607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F25F76-8682-BF62-06AF-E41636D2B658}"/>
              </a:ext>
            </a:extLst>
          </p:cNvPr>
          <p:cNvSpPr txBox="1"/>
          <p:nvPr/>
        </p:nvSpPr>
        <p:spPr>
          <a:xfrm>
            <a:off x="449093" y="5575388"/>
            <a:ext cx="8544326" cy="369332"/>
          </a:xfrm>
          <a:prstGeom prst="rect">
            <a:avLst/>
          </a:prstGeom>
          <a:noFill/>
        </p:spPr>
        <p:txBody>
          <a:bodyPr wrap="none" rtlCol="0">
            <a:spAutoFit/>
          </a:bodyPr>
          <a:lstStyle/>
          <a:p>
            <a:pPr algn="ctr"/>
            <a:r>
              <a:rPr lang="en-US" dirty="0">
                <a:effectLst/>
              </a:rPr>
              <a:t>The main goal of GIS is to provide </a:t>
            </a:r>
            <a:r>
              <a:rPr lang="en-US" i="1" dirty="0">
                <a:effectLst/>
              </a:rPr>
              <a:t>spatial</a:t>
            </a:r>
            <a:r>
              <a:rPr lang="en-US" dirty="0">
                <a:effectLst/>
              </a:rPr>
              <a:t> information to decision makers.</a:t>
            </a:r>
          </a:p>
        </p:txBody>
      </p:sp>
      <p:cxnSp>
        <p:nvCxnSpPr>
          <p:cNvPr id="4" name="Straight Arrow Connector 3">
            <a:extLst>
              <a:ext uri="{FF2B5EF4-FFF2-40B4-BE49-F238E27FC236}">
                <a16:creationId xmlns:a16="http://schemas.microsoft.com/office/drawing/2014/main" id="{099F3A2F-3703-4A79-CBB2-76783E5CD510}"/>
              </a:ext>
            </a:extLst>
          </p:cNvPr>
          <p:cNvCxnSpPr/>
          <p:nvPr/>
        </p:nvCxnSpPr>
        <p:spPr>
          <a:xfrm flipH="1">
            <a:off x="3444536" y="1979720"/>
            <a:ext cx="905522" cy="861134"/>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63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8CA1A-CE8A-B2F1-154E-D712FB9C6615}"/>
              </a:ext>
            </a:extLst>
          </p:cNvPr>
          <p:cNvSpPr>
            <a:spLocks noGrp="1"/>
          </p:cNvSpPr>
          <p:nvPr>
            <p:ph type="title"/>
          </p:nvPr>
        </p:nvSpPr>
        <p:spPr/>
        <p:txBody>
          <a:bodyPr>
            <a:normAutofit fontScale="90000"/>
          </a:bodyPr>
          <a:lstStyle/>
          <a:p>
            <a:r>
              <a:rPr lang="nl-BE" dirty="0"/>
              <a:t>Software</a:t>
            </a:r>
            <a:endParaRPr lang="en-BE" dirty="0"/>
          </a:p>
        </p:txBody>
      </p:sp>
      <p:sp>
        <p:nvSpPr>
          <p:cNvPr id="3" name="Text Placeholder 2">
            <a:extLst>
              <a:ext uri="{FF2B5EF4-FFF2-40B4-BE49-F238E27FC236}">
                <a16:creationId xmlns:a16="http://schemas.microsoft.com/office/drawing/2014/main" id="{EC9D07B6-6287-E74F-7C45-9D4250EDA000}"/>
              </a:ext>
            </a:extLst>
          </p:cNvPr>
          <p:cNvSpPr>
            <a:spLocks noGrp="1"/>
          </p:cNvSpPr>
          <p:nvPr>
            <p:ph type="body" sz="quarter" idx="10"/>
          </p:nvPr>
        </p:nvSpPr>
        <p:spPr/>
        <p:txBody>
          <a:bodyPr/>
          <a:lstStyle/>
          <a:p>
            <a:r>
              <a:rPr lang="en-BE" dirty="0"/>
              <a:t>Geospatial software and tools: </a:t>
            </a:r>
          </a:p>
        </p:txBody>
      </p:sp>
      <p:sp>
        <p:nvSpPr>
          <p:cNvPr id="4" name="Text Placeholder 3">
            <a:extLst>
              <a:ext uri="{FF2B5EF4-FFF2-40B4-BE49-F238E27FC236}">
                <a16:creationId xmlns:a16="http://schemas.microsoft.com/office/drawing/2014/main" id="{B83FADEE-DC47-1660-2546-07CA2459F184}"/>
              </a:ext>
            </a:extLst>
          </p:cNvPr>
          <p:cNvSpPr>
            <a:spLocks noGrp="1"/>
          </p:cNvSpPr>
          <p:nvPr>
            <p:ph type="body" sz="quarter" idx="11"/>
          </p:nvPr>
        </p:nvSpPr>
        <p:spPr/>
        <p:txBody>
          <a:bodyPr/>
          <a:lstStyle/>
          <a:p>
            <a:pPr marL="285750" indent="-285750">
              <a:buFontTx/>
              <a:buChar char="-"/>
            </a:pPr>
            <a:r>
              <a:rPr lang="en-BE" dirty="0"/>
              <a:t>Desktop GIS</a:t>
            </a:r>
            <a:endParaRPr lang="nl-BE" dirty="0"/>
          </a:p>
          <a:p>
            <a:endParaRPr lang="nl-BE" dirty="0"/>
          </a:p>
          <a:p>
            <a:endParaRPr lang="en-BE" dirty="0"/>
          </a:p>
          <a:p>
            <a:pPr marL="285750" indent="-285750">
              <a:buFontTx/>
              <a:buChar char="-"/>
            </a:pPr>
            <a:r>
              <a:rPr lang="en-BE" dirty="0"/>
              <a:t>GIS as a service</a:t>
            </a:r>
            <a:endParaRPr lang="nl-BE" dirty="0"/>
          </a:p>
          <a:p>
            <a:pPr marL="285750" indent="-285750">
              <a:buFontTx/>
              <a:buChar char="-"/>
            </a:pPr>
            <a:endParaRPr lang="nl-BE" dirty="0"/>
          </a:p>
          <a:p>
            <a:endParaRPr lang="en-BE" dirty="0"/>
          </a:p>
          <a:p>
            <a:pPr marL="285750" indent="-285750">
              <a:buFontTx/>
              <a:buChar char="-"/>
            </a:pPr>
            <a:r>
              <a:rPr lang="en-BE" dirty="0"/>
              <a:t>Spatial database management systems</a:t>
            </a:r>
            <a:endParaRPr lang="nl-BE" dirty="0"/>
          </a:p>
          <a:p>
            <a:pPr marL="285750" indent="-285750">
              <a:buFontTx/>
              <a:buChar char="-"/>
            </a:pPr>
            <a:endParaRPr lang="nl-BE" dirty="0"/>
          </a:p>
          <a:p>
            <a:endParaRPr lang="en-BE" dirty="0"/>
          </a:p>
          <a:p>
            <a:pPr marL="285750" indent="-285750">
              <a:buFontTx/>
              <a:buChar char="-"/>
            </a:pPr>
            <a:r>
              <a:rPr lang="en-BE" dirty="0"/>
              <a:t>Map servers</a:t>
            </a:r>
          </a:p>
        </p:txBody>
      </p:sp>
      <p:pic>
        <p:nvPicPr>
          <p:cNvPr id="5122" name="Picture 2" descr="Deploying QGIS Server with Systemd – Oslandia">
            <a:extLst>
              <a:ext uri="{FF2B5EF4-FFF2-40B4-BE49-F238E27FC236}">
                <a16:creationId xmlns:a16="http://schemas.microsoft.com/office/drawing/2014/main" id="{906A6927-A892-01E6-9149-D024D2331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729" y="2446126"/>
            <a:ext cx="1846304" cy="6868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vigating GIS Evolution: from ArcMap to ArcGIS Pro">
            <a:extLst>
              <a:ext uri="{FF2B5EF4-FFF2-40B4-BE49-F238E27FC236}">
                <a16:creationId xmlns:a16="http://schemas.microsoft.com/office/drawing/2014/main" id="{A795E7CA-BB78-A0A7-C33D-244EA9D8CA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770"/>
          <a:stretch/>
        </p:blipFill>
        <p:spPr bwMode="auto">
          <a:xfrm>
            <a:off x="4685650" y="2233835"/>
            <a:ext cx="1113788" cy="11951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E2189A-5B90-DF0D-78F6-3A0B69C0A46E}"/>
              </a:ext>
            </a:extLst>
          </p:cNvPr>
          <p:cNvSpPr/>
          <p:nvPr/>
        </p:nvSpPr>
        <p:spPr>
          <a:xfrm>
            <a:off x="4563762" y="2273643"/>
            <a:ext cx="271849" cy="8593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126" name="Picture 6" descr="Mapbox to Bring AI-Powered Vision SDK to Microsoft Azure IoT Platform">
            <a:extLst>
              <a:ext uri="{FF2B5EF4-FFF2-40B4-BE49-F238E27FC236}">
                <a16:creationId xmlns:a16="http://schemas.microsoft.com/office/drawing/2014/main" id="{56ACC531-4457-C8E3-4C3B-7F81C00614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42" b="22404"/>
          <a:stretch/>
        </p:blipFill>
        <p:spPr bwMode="auto">
          <a:xfrm>
            <a:off x="1416908" y="3666971"/>
            <a:ext cx="1863296" cy="52722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e former à Open Street Map - mona">
            <a:extLst>
              <a:ext uri="{FF2B5EF4-FFF2-40B4-BE49-F238E27FC236}">
                <a16:creationId xmlns:a16="http://schemas.microsoft.com/office/drawing/2014/main" id="{183EE4D3-7B9B-9AB0-AB35-385B0393CB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760" b="19011"/>
          <a:stretch/>
        </p:blipFill>
        <p:spPr bwMode="auto">
          <a:xfrm>
            <a:off x="3476881" y="3652169"/>
            <a:ext cx="1539446" cy="49484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rcGIS Online Creator 1 Year Subscription">
            <a:extLst>
              <a:ext uri="{FF2B5EF4-FFF2-40B4-BE49-F238E27FC236}">
                <a16:creationId xmlns:a16="http://schemas.microsoft.com/office/drawing/2014/main" id="{92A835E7-0A61-83A4-2306-C702F2B589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5516" b="27218"/>
          <a:stretch/>
        </p:blipFill>
        <p:spPr bwMode="auto">
          <a:xfrm>
            <a:off x="5116984" y="3625695"/>
            <a:ext cx="1958031" cy="61610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oogle Maps Review | PCMag">
            <a:extLst>
              <a:ext uri="{FF2B5EF4-FFF2-40B4-BE49-F238E27FC236}">
                <a16:creationId xmlns:a16="http://schemas.microsoft.com/office/drawing/2014/main" id="{B8D63D33-9DE2-0E88-1733-2133C5481B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357" t="20615" r="33965" b="23112"/>
          <a:stretch/>
        </p:blipFill>
        <p:spPr bwMode="auto">
          <a:xfrm>
            <a:off x="8323703" y="3386197"/>
            <a:ext cx="837160" cy="85560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Maps - Apple">
            <a:extLst>
              <a:ext uri="{FF2B5EF4-FFF2-40B4-BE49-F238E27FC236}">
                <a16:creationId xmlns:a16="http://schemas.microsoft.com/office/drawing/2014/main" id="{35AFE5D1-F9FC-B06A-447F-FD340C491C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56212" y="3406088"/>
            <a:ext cx="835712" cy="83571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45EE34FD-541F-D44B-0270-05CAD9031E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2860" y="4788391"/>
            <a:ext cx="1021011" cy="527479"/>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Oracle Spatial and Graph &amp; Advanced Analytics – Is there a cost saving  opportunity?">
            <a:extLst>
              <a:ext uri="{FF2B5EF4-FFF2-40B4-BE49-F238E27FC236}">
                <a16:creationId xmlns:a16="http://schemas.microsoft.com/office/drawing/2014/main" id="{A82B36D8-24E3-D087-7378-6C1064186C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6092" y="4788391"/>
            <a:ext cx="1308223" cy="616105"/>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Intro to PostgreSQL. Create and Query Postgres Database | by Lauren  Cunningham | CodeX | Medium">
            <a:extLst>
              <a:ext uri="{FF2B5EF4-FFF2-40B4-BE49-F238E27FC236}">
                <a16:creationId xmlns:a16="http://schemas.microsoft.com/office/drawing/2014/main" id="{E028A1FE-A571-7984-9A38-502E7AB1D5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6604" y="4666229"/>
            <a:ext cx="1926110" cy="884116"/>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Toric + Microsoft SQL | Data Integration">
            <a:extLst>
              <a:ext uri="{FF2B5EF4-FFF2-40B4-BE49-F238E27FC236}">
                <a16:creationId xmlns:a16="http://schemas.microsoft.com/office/drawing/2014/main" id="{00598910-55A4-1BA0-4233-45916DB27F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5370" y="4666229"/>
            <a:ext cx="2059459" cy="610329"/>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Docker basics with Geodocker GeoServer | Free and Open Source GIS Ramblings">
            <a:extLst>
              <a:ext uri="{FF2B5EF4-FFF2-40B4-BE49-F238E27FC236}">
                <a16:creationId xmlns:a16="http://schemas.microsoft.com/office/drawing/2014/main" id="{6F081176-2C5D-5686-499A-DC02A4AE02B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6908" y="5576973"/>
            <a:ext cx="2224216" cy="702018"/>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a:extLst>
              <a:ext uri="{FF2B5EF4-FFF2-40B4-BE49-F238E27FC236}">
                <a16:creationId xmlns:a16="http://schemas.microsoft.com/office/drawing/2014/main" id="{BB4FB6EC-B3A8-09E6-2B96-CF92F6E23B7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3503" y="5617109"/>
            <a:ext cx="2224216" cy="5899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LWIS Archives - Digital Geography">
            <a:extLst>
              <a:ext uri="{FF2B5EF4-FFF2-40B4-BE49-F238E27FC236}">
                <a16:creationId xmlns:a16="http://schemas.microsoft.com/office/drawing/2014/main" id="{9995CE8E-1650-40C7-27AB-30238B021DD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32535" y="2288268"/>
            <a:ext cx="963552" cy="10025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rdas Imagine | Information Technology Procurement | Nebraska">
            <a:extLst>
              <a:ext uri="{FF2B5EF4-FFF2-40B4-BE49-F238E27FC236}">
                <a16:creationId xmlns:a16="http://schemas.microsoft.com/office/drawing/2014/main" id="{DF777DC2-3E5D-EE67-D036-9314ACA0EF1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64014" y="2288268"/>
            <a:ext cx="2381893" cy="76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378380"/>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Props1.xml><?xml version="1.0" encoding="utf-8"?>
<ds:datastoreItem xmlns:ds="http://schemas.openxmlformats.org/officeDocument/2006/customXml" ds:itemID="{79139AC0-0BBD-4E6F-BBF2-9811819AE6D3}">
  <ds:schemaRefs>
    <ds:schemaRef ds:uri="http://schemas.microsoft.com/sharepoint/v3/contenttype/forms"/>
  </ds:schemaRefs>
</ds:datastoreItem>
</file>

<file path=customXml/itemProps2.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5EF95D-E2FB-4E58-AD5B-4C658B24E779}">
  <ds:schemaRefs>
    <ds:schemaRef ds:uri="http://schemas.microsoft.com/office/2006/documentManagement/types"/>
    <ds:schemaRef ds:uri="http://www.w3.org/XML/1998/namespace"/>
    <ds:schemaRef ds:uri="e1e6af4f-30a2-4124-bed1-45dd3999ef10"/>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dd019a16-df2a-4af0-88e4-4d39dfd5c588"/>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3451</Words>
  <Application>Microsoft Office PowerPoint</Application>
  <PresentationFormat>Widescreen</PresentationFormat>
  <Paragraphs>408</Paragraphs>
  <Slides>42</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Aptos</vt:lpstr>
      <vt:lpstr>Arial</vt:lpstr>
      <vt:lpstr>Helvetica Neue</vt:lpstr>
      <vt:lpstr>Open Sans</vt:lpstr>
      <vt:lpstr>Poppins</vt:lpstr>
      <vt:lpstr>Poppins ExtraLight</vt:lpstr>
      <vt:lpstr>Wingdings</vt:lpstr>
      <vt:lpstr>SpaceSUITE</vt:lpstr>
      <vt:lpstr>Introduction to GI &amp; DT</vt:lpstr>
      <vt:lpstr>Table of content</vt:lpstr>
      <vt:lpstr>Learning objectives</vt:lpstr>
      <vt:lpstr>What is GI?</vt:lpstr>
      <vt:lpstr>GI </vt:lpstr>
      <vt:lpstr>Geographic Information System</vt:lpstr>
      <vt:lpstr>GIS components</vt:lpstr>
      <vt:lpstr>Main idea of GIS</vt:lpstr>
      <vt:lpstr>Software</vt:lpstr>
      <vt:lpstr>Fields use of GIS</vt:lpstr>
      <vt:lpstr>Advantages </vt:lpstr>
      <vt:lpstr>Definition and properties</vt:lpstr>
      <vt:lpstr>PowerPoint Presentation</vt:lpstr>
      <vt:lpstr>Spatial data</vt:lpstr>
      <vt:lpstr>Spatial data</vt:lpstr>
      <vt:lpstr>Data model</vt:lpstr>
      <vt:lpstr>Spatial data representation model</vt:lpstr>
      <vt:lpstr>Vector</vt:lpstr>
      <vt:lpstr>Vector </vt:lpstr>
      <vt:lpstr>Raster</vt:lpstr>
      <vt:lpstr>Raster</vt:lpstr>
      <vt:lpstr>Raster vs Vector</vt:lpstr>
      <vt:lpstr>File formats </vt:lpstr>
      <vt:lpstr>Spatial reference system</vt:lpstr>
      <vt:lpstr>Spatial reference system</vt:lpstr>
      <vt:lpstr>Projected coordinate system </vt:lpstr>
      <vt:lpstr>Geoprocessing</vt:lpstr>
      <vt:lpstr>Attribute query</vt:lpstr>
      <vt:lpstr>Spatial Query</vt:lpstr>
      <vt:lpstr>PowerPoint Presentation</vt:lpstr>
      <vt:lpstr>Geoprocessing</vt:lpstr>
      <vt:lpstr>Digital Twins</vt:lpstr>
      <vt:lpstr>What are Digital Twins?</vt:lpstr>
      <vt:lpstr>PowerPoint Presentation</vt:lpstr>
      <vt:lpstr>Urban Digital Twins</vt:lpstr>
      <vt:lpstr>Examples </vt:lpstr>
      <vt:lpstr>PowerPoint Presentation</vt:lpstr>
      <vt:lpstr>Platforms</vt:lpstr>
      <vt:lpstr>Platforms</vt:lpstr>
      <vt:lpstr>Digital Twin users</vt:lpstr>
      <vt:lpstr>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Evert Van Bever</cp:lastModifiedBy>
  <cp:revision>26</cp:revision>
  <dcterms:created xsi:type="dcterms:W3CDTF">2024-03-01T11:07:09Z</dcterms:created>
  <dcterms:modified xsi:type="dcterms:W3CDTF">2025-10-24T11:28:42Z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